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2"/>
  </p:notesMasterIdLst>
  <p:sldIdLst>
    <p:sldId id="1004" r:id="rId2"/>
    <p:sldId id="257" r:id="rId3"/>
    <p:sldId id="1301" r:id="rId4"/>
    <p:sldId id="1303" r:id="rId5"/>
    <p:sldId id="1309" r:id="rId6"/>
    <p:sldId id="1310" r:id="rId7"/>
    <p:sldId id="1311" r:id="rId8"/>
    <p:sldId id="1312" r:id="rId9"/>
    <p:sldId id="1313" r:id="rId10"/>
    <p:sldId id="1314" r:id="rId11"/>
    <p:sldId id="1315" r:id="rId12"/>
    <p:sldId id="1316" r:id="rId13"/>
    <p:sldId id="1339" r:id="rId14"/>
    <p:sldId id="1340" r:id="rId15"/>
    <p:sldId id="1341" r:id="rId16"/>
    <p:sldId id="1317" r:id="rId17"/>
    <p:sldId id="1319" r:id="rId18"/>
    <p:sldId id="1356" r:id="rId19"/>
    <p:sldId id="1320" r:id="rId20"/>
    <p:sldId id="1322" r:id="rId21"/>
    <p:sldId id="1323" r:id="rId22"/>
    <p:sldId id="1338" r:id="rId23"/>
    <p:sldId id="1325" r:id="rId24"/>
    <p:sldId id="1326" r:id="rId25"/>
    <p:sldId id="1327" r:id="rId26"/>
    <p:sldId id="1328" r:id="rId27"/>
    <p:sldId id="1329" r:id="rId28"/>
    <p:sldId id="1330" r:id="rId29"/>
    <p:sldId id="1331" r:id="rId30"/>
    <p:sldId id="1332" r:id="rId31"/>
    <p:sldId id="1333" r:id="rId32"/>
    <p:sldId id="1334" r:id="rId33"/>
    <p:sldId id="1335" r:id="rId34"/>
    <p:sldId id="1336" r:id="rId35"/>
    <p:sldId id="1337" r:id="rId36"/>
    <p:sldId id="1342" r:id="rId37"/>
    <p:sldId id="1343" r:id="rId38"/>
    <p:sldId id="1344" r:id="rId39"/>
    <p:sldId id="1345" r:id="rId40"/>
    <p:sldId id="1346" r:id="rId41"/>
    <p:sldId id="1347" r:id="rId42"/>
    <p:sldId id="1348" r:id="rId43"/>
    <p:sldId id="1349" r:id="rId44"/>
    <p:sldId id="1350" r:id="rId45"/>
    <p:sldId id="1351" r:id="rId46"/>
    <p:sldId id="1352" r:id="rId47"/>
    <p:sldId id="1353" r:id="rId48"/>
    <p:sldId id="1354" r:id="rId49"/>
    <p:sldId id="1355" r:id="rId50"/>
    <p:sldId id="813" r:id="rId51"/>
  </p:sldIdLst>
  <p:sldSz cx="12192000" cy="6858000"/>
  <p:notesSz cx="6858000" cy="9144000"/>
  <p:embeddedFontLst>
    <p:embeddedFont>
      <p:font typeface="메이플스토리" panose="020B0600000101010101" charset="-127"/>
      <p:regular r:id="rId53"/>
      <p:bold r:id="rId54"/>
    </p:embeddedFont>
    <p:embeddedFont>
      <p:font typeface="Pretendard Black" panose="02000A03000000020004" pitchFamily="50" charset="-127"/>
      <p:bold r:id="rId55"/>
    </p:embeddedFont>
    <p:embeddedFont>
      <p:font typeface="Pretendard Light" panose="02000403000000020004" pitchFamily="50" charset="-127"/>
      <p:regular r:id="rId56"/>
    </p:embeddedFont>
    <p:embeddedFont>
      <p:font typeface="Pretendard Medium" panose="02000603000000020004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1174" autoAdjust="0"/>
  </p:normalViewPr>
  <p:slideViewPr>
    <p:cSldViewPr snapToGrid="0">
      <p:cViewPr varScale="1">
        <p:scale>
          <a:sx n="140" d="100"/>
          <a:sy n="140" d="100"/>
        </p:scale>
        <p:origin x="119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5FBA-266A-9853-5FB9-F6ADCC90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B827FC-5DFB-B1EE-3032-C99E3053B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5188F-393D-FE42-B8C5-FCF42D94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CC5B8-7C0F-2AE4-91CA-9B70E29ED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973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4220-202C-29D3-6AEC-1654A87E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42961A-CC85-4692-32FB-13A24D6DF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A6E25D-9D13-0B37-BECE-3050349FA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A449FD-A0BB-BB30-95F9-777379B8E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291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7002-7EC0-7E01-947A-331A6994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F9BB74-E820-CD3D-FCCD-A84822351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80CFAB-691B-E251-6CC7-38D4AEC55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9165D8-8D8E-442E-92D7-833085020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982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E694-B1B2-2201-C306-02F51912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9792C-97C3-CB5E-037A-623DA4F14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36563B-93E4-291D-78A2-EC914ECA8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0C018-2680-0D51-D8F3-3F4AC1FA5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0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1835-1B6F-39DB-0F1E-EA9F12BD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53E52-3989-C005-EFBF-82FA7F30F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CD534E-5898-5177-DA1A-2C7E549F4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3D09F-0CAD-ACC0-58CB-B64D678F0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024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81F40-2542-9CB7-5704-6DEFEBD7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BE8FF3-09F8-A626-769B-0CDF44D92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D9853A-B839-39AC-0A50-0B767DC07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6F328-C54C-38D7-F359-E79DF9833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7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EA46C-8022-61F7-1612-321136330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4221E8-9A3A-848A-E2F5-3B8DF748B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1D1EB-AAB2-DEA7-FB6C-542C4F270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6BEF8-A5B2-D5D8-A609-0E89D0AF2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859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AA79-1FD3-B74D-6EC0-AA9B1C7B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FFCCF-8815-F80D-CA0F-5FAEFF5DB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74D97B-C8CC-315F-5730-2019DC9B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A8147-DBFC-4870-5886-8004E149A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956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FC2C4-4C43-B490-CE0A-C570DDCFA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1DF640-EECB-5840-801B-8B7844BDA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656B31-DBB0-7D1E-9DF5-C708AF9C5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ED99CE-CAC6-B2FD-FF71-0528D557B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78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9B49-050A-4227-43B9-714036996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28E817-CC2F-9F9C-E876-94EFDDE67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49ABD3-0234-C12F-6BA3-CB9250731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3D401-BFAA-7086-CD05-1329DCC7B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7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F43E-C286-131B-360E-22332794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C1FB88-7BAF-202D-B4FC-D0BA8AFDC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F7F67-CA85-3407-DFEA-C3A9F6A69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58CE5-6A17-2EF2-C5C9-111CD1B68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914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FCC3-4B9E-E5C9-0DDE-4BA7A4B3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372C4C-25BF-FDB8-FE9E-CC68D812C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89D2A-5809-27B6-DF5C-C909DCACA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CC0765-9E3A-D098-2D13-C1D51C5FE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34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5248-C72C-6C8B-A086-31A516A9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F6267B-776E-977A-76BA-BD98BFCEE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F562C7-321C-D4D8-250C-1CB2B69C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773EC-F5AE-04CE-414C-E478A2C17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92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12BF-91F6-5553-B12A-EBD73322A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6CF494-545A-D493-0442-A9E9F5EBD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F54884-5CD0-1194-E132-3B5FF033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BBDC1-1447-551F-22FF-00DB032C2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299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4C40-539B-8585-2322-A65A267A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EF5B2B-116C-688C-5C9B-A0C4B39AF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627F93-807C-1A0A-9224-E61F073C6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AF2C9-C496-E8C0-0B91-D9E02857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3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514E-F098-E136-FC37-404313C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52358E-2185-DFD6-52B1-07C10640D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402941-C8C3-30E6-CE38-275D8030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C56B25-4787-1988-8AD4-3F0F19C70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67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F252A-9A16-F39B-1992-63F3B1AE5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EC0AB-D8A3-9DD6-7381-434234BF6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23806C-42C8-01A8-9834-88BF4A093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17EB9D-700C-CF96-C9AC-F92978F75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90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1B5DA-84C3-918D-5D2F-08F7564A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B7C2B1-337C-E6E4-B671-BB09B7038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C541B-2067-E559-9D0C-3A238935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21038-8D26-EE3C-0588-2F2A6515E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860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C675-33C5-0006-080B-21E916AE5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46A51D-9A27-D8BC-7564-A7E6B71BA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F5FA2A-9737-D517-8492-8430E3B91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F4BD4-5D26-A6F8-5A9A-B7372BB80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426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14C78-B03E-C9C5-46E3-4BB790D35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6F8C29-E765-7E7A-2751-A97ECF891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20C8F3-0B25-7B15-ECB2-8AABF8FAD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43F45-AC4F-7826-DAFB-F458753EA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6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7182D-B605-4F5D-117E-3FF851CA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FFB779-4BFB-AF08-1CCB-9F1072301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154AB-F19C-DE1D-1A18-01DC94EEC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B778F4-D27F-59CC-6510-34C2E5A71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98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624CE-3B5A-744C-E6CA-79541E46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312E3F-3E6A-6C60-322D-16D5660B0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B11946-AFB8-EF8B-BA8D-7C0C0934F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3F159-EA23-D932-ED7A-5BF7324CF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200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6865C-EF8B-CA32-71C7-A95ECD6F2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434FC9-75F4-4551-342B-EEB464063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4D9CE1-9A2C-8CC0-0CA7-7643B281C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C47E1-36EC-061D-29F0-83650BD74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2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10813-6EB4-045C-B9C5-D427CB0C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9409AB-6F5F-37C5-7CB3-AD69B20B5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A90B3A-E5A9-911A-5BD0-493B05356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6C432E-058A-DACB-FD0A-D342AAEDB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5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78D1-29E9-3D97-FC48-668DEC50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AC3708-DBA8-34F0-C8D6-27DB97F2D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116C65-F2DA-6AF0-F786-34313280B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4E1D74-C8F3-CDA7-50FA-CBEE1033A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12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BA58-4F79-3CB1-0569-343F1055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BD86E7-9D5F-9B13-2100-71CC4BD51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22B69B-3F40-D00D-FCCD-680217CAE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A165F8-95E4-EE83-875C-B422759E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519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B2B01-6319-DE40-5810-60A395DE9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062111-A371-453D-C5C8-A484A4F9A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97D347-7591-F2E0-69CE-C5C200350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82882-4873-D5EC-4478-1FA640D8C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859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F6A-0889-AC24-B0A2-E9618C30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7659CA-9775-9F1D-3B38-31840485E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566D78-04AF-1777-4EC3-5DB1E7E9B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C57DE-E518-D7E5-2180-CA708EEB5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071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0A467-BA99-A208-4875-303F3177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F9E51A-EF03-33B1-6170-9E327807B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11E09E-9CC3-9D3D-479B-D63EFD770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2D588-D62B-B581-7BC6-146256908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431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52EE4-F660-BC65-3EC9-4158D192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7429BD-DFD7-A46F-9550-AEC78727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DF9FAF-1DC1-3087-6296-1C8F280D1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2D2F8-8161-C470-DB93-500E704B4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14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150F-5C1F-4F92-081C-0BB61164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F7B333-D78A-50D7-FBC3-1746AD2BF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BB26D1-42FD-47EF-8EA1-22FACB7B7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F2B277-0629-ED52-ECB5-9FE04A8BA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04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51996-1B26-D379-4B2F-809568B1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245B0C-6D8A-1FA4-1273-8044D5365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F080BA-902C-627A-EB21-5DADD7C0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7E2F1-5D29-1EFA-2C26-CDB3E5C0D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984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D219-D084-4FD3-15C5-430B5477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7CC024-49B6-797E-BA73-19353B0755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D3B5C-0D87-B39A-96FB-FE4E6F2DB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F8D19-B0D7-F924-D480-8D9134FF7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770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101D0-7FB9-B618-DB48-32AECCDB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6E59A-64E4-CED0-7B30-3CBE0DBB0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A5DD66-D335-6E80-65C6-642023CF8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66357-3630-255C-9F5B-2E108ADF5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076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9228-2CD1-0C1C-85EA-FE253DB5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DD635-B83F-E2A5-C089-B36D72586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B08467-9A9C-71F8-A67D-9A1D9BC25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B99C6-C8F7-F64E-CCF7-1C0DCE27F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209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DB71-1FE8-201F-815A-9BE56169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0B27B8-F9F1-159C-CE2B-14AEE162D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B9CDD8-16EF-7286-31D5-0D4C0A1DD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F11C3-4FC4-74C1-6F8E-37875742C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8019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A420-DFF0-F2E5-7372-E85BEEE2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C288D4-983D-2FDB-ED9A-A3F2CA8CA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9AA2DF-E8B2-C5E2-7F3B-C4A38CFF5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B76571-91F7-E5CC-C476-F7CE35B8A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15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2F12D-C3E3-C679-D841-8B2FB458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B56394-1145-6B70-104C-0DD466E8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F16BFD-DD7D-CAD7-3F50-A77B3A247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A13FC-AFA0-8AAD-F516-242C8F3B3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46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0FE07-86DB-099C-00BE-74A8B702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6CC9E3-71AA-9D86-E055-2EFC85D45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99DE8-1C45-858F-8C8C-DA6671A2C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26B57-026C-F7D5-4C6F-B4725FE8B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37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1A97-3DB0-33C5-061C-C220C92F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65063B-F109-0385-266F-91C5B6295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3CBB1B-0E90-CF0F-9DBF-9C602CA3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59867C-FA41-4B8B-8AED-F175C84F2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70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12AF8-C884-1539-F14E-8A2ED1DB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587D1A-9680-1536-A708-72151681A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503268-5B4A-B05B-1AB1-F79BA2D9D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E5930B-73FB-857D-BA72-174D49212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73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5B2B-3853-F13A-44F5-8C101728B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47CF16-F4FB-97A5-78C8-096EDC0A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23925" r="7667" b="23812"/>
          <a:stretch>
            <a:fillRect/>
          </a:stretch>
        </p:blipFill>
        <p:spPr>
          <a:xfrm>
            <a:off x="1254125" y="2186940"/>
            <a:ext cx="9683750" cy="20708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FE6421-CB38-2BA6-C449-71C19111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7F9C6-8F26-8831-7893-1967F07A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FB15FB-CF4F-FB07-35A0-2A490E4B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19EBA-30D5-8C27-40AE-CB0C4E615173}"/>
              </a:ext>
            </a:extLst>
          </p:cNvPr>
          <p:cNvSpPr txBox="1"/>
          <p:nvPr/>
        </p:nvSpPr>
        <p:spPr>
          <a:xfrm>
            <a:off x="2711653" y="4342840"/>
            <a:ext cx="6580950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🔹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단계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요소별 연산 수행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이제 두 배열의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동일해져서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요소별 덧셈이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C794035F-FE86-9099-2E28-53A0CCDA76A8}"/>
              </a:ext>
            </a:extLst>
          </p:cNvPr>
          <p:cNvSpPr txBox="1">
            <a:spLocks/>
          </p:cNvSpPr>
          <p:nvPr/>
        </p:nvSpPr>
        <p:spPr>
          <a:xfrm>
            <a:off x="1133666" y="1586400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과정</a:t>
            </a:r>
            <a:r>
              <a:rPr lang="en-US" altLang="ko-KR" sz="2400" dirty="0"/>
              <a:t>(3)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D6C7C8-42B3-883A-F079-D0B79D5AE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25" y="4342840"/>
            <a:ext cx="1457528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8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5B85-80E4-39CF-E97D-A694D2C9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44A6E-724E-8A1E-AD5D-D8F298B4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8AD34-87E2-7751-57C8-EB6B3C80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20380D-1EF6-7BB8-A742-1F0C7887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B2C029AD-33D1-F74D-2ABF-DC626A291426}"/>
              </a:ext>
            </a:extLst>
          </p:cNvPr>
          <p:cNvSpPr txBox="1">
            <a:spLocks/>
          </p:cNvSpPr>
          <p:nvPr/>
        </p:nvSpPr>
        <p:spPr>
          <a:xfrm>
            <a:off x="582855" y="1606905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예시</a:t>
            </a:r>
            <a:r>
              <a:rPr lang="en-US" altLang="ko-KR" sz="2400" dirty="0"/>
              <a:t>(1) : </a:t>
            </a:r>
            <a:r>
              <a:rPr lang="ko-KR" altLang="en-US" sz="2400" dirty="0"/>
              <a:t>성공 케이스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8B025FA-F5F7-742E-267A-865D2BDD143A}"/>
              </a:ext>
            </a:extLst>
          </p:cNvPr>
          <p:cNvSpPr txBox="1">
            <a:spLocks/>
          </p:cNvSpPr>
          <p:nvPr/>
        </p:nvSpPr>
        <p:spPr>
          <a:xfrm>
            <a:off x="7461460" y="2206311"/>
            <a:ext cx="4184555" cy="32808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1️⃣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차원수 맞추기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/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A: (3, 1)</a:t>
            </a:r>
          </a:p>
          <a:p>
            <a:pPr lvl="1"/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B: (3,) → (1, 3)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확장</a:t>
            </a:r>
          </a:p>
          <a:p>
            <a:pPr marL="0" indent="0"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2️⃣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비교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확장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마지막 차원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1 vs 3 → 1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확장 →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</a:p>
          <a:p>
            <a:pPr lvl="1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첫번째 차원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3 vs 1 → 1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확장 →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</a:p>
          <a:p>
            <a:pPr marL="0" indent="0"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3️⃣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결과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(3, 3)</a:t>
            </a: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5F7AF6-0D61-87C3-0ED0-72E4800F0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14296" r="7667" b="14321"/>
          <a:stretch>
            <a:fillRect/>
          </a:stretch>
        </p:blipFill>
        <p:spPr>
          <a:xfrm>
            <a:off x="734671" y="2238499"/>
            <a:ext cx="6232187" cy="29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65E9-764E-5287-06F9-42102B4C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0C9F6-6470-8E94-81BE-D96C446C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20484-3E9C-43E1-55BA-FF39309E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4F4588-9302-19D9-7CEC-EA5C5D65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BFD8F44F-C907-180C-EBDB-4BBB3E1A780D}"/>
              </a:ext>
            </a:extLst>
          </p:cNvPr>
          <p:cNvSpPr txBox="1">
            <a:spLocks/>
          </p:cNvSpPr>
          <p:nvPr/>
        </p:nvSpPr>
        <p:spPr>
          <a:xfrm>
            <a:off x="2671916" y="1705697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⛔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예시</a:t>
            </a:r>
            <a:r>
              <a:rPr lang="en-US" altLang="ko-KR" sz="2400" dirty="0"/>
              <a:t>(2) : </a:t>
            </a:r>
            <a:r>
              <a:rPr lang="ko-KR" altLang="en-US" sz="2400" dirty="0"/>
              <a:t>실패 케이스</a:t>
            </a:r>
            <a:endParaRPr lang="en-US" altLang="ko-KR" sz="2400" dirty="0"/>
          </a:p>
        </p:txBody>
      </p:sp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EEC6F2-4909-EDD6-682F-4B8365AA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20207" r="9770" b="20069"/>
          <a:stretch>
            <a:fillRect/>
          </a:stretch>
        </p:blipFill>
        <p:spPr>
          <a:xfrm>
            <a:off x="2825807" y="2407135"/>
            <a:ext cx="6540386" cy="2577069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660D14E-C292-9B49-CFC1-8F43C5355679}"/>
              </a:ext>
            </a:extLst>
          </p:cNvPr>
          <p:cNvSpPr txBox="1">
            <a:spLocks/>
          </p:cNvSpPr>
          <p:nvPr/>
        </p:nvSpPr>
        <p:spPr>
          <a:xfrm>
            <a:off x="2759000" y="5072285"/>
            <a:ext cx="6673999" cy="52768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마지막 차원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3 vs 2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다르고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 아님 →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브로드캐스팅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불가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0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1AA9-75C6-A806-5394-740A542D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309F8-05F4-9F2F-984F-EE617ED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연산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92B90F-7042-E186-2EEA-349315876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88424" cy="5324603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배열을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요소에 </a:t>
            </a:r>
            <a:r>
              <a:rPr lang="en-US" altLang="ko-KR" sz="2400" dirty="0"/>
              <a:t>3</a:t>
            </a:r>
            <a:r>
              <a:rPr lang="ko-KR" altLang="en-US" sz="2400" dirty="0"/>
              <a:t>을 더하세요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([1, 2, 3, 4])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배열에서 각 요소를 </a:t>
            </a:r>
            <a:r>
              <a:rPr lang="en-US" altLang="ko-KR" sz="2400" dirty="0"/>
              <a:t>-1</a:t>
            </a:r>
            <a:r>
              <a:rPr lang="ko-KR" altLang="en-US" sz="2400" dirty="0"/>
              <a:t>로 곱한 새로운 배열을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([[5, 10],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[15, 20]])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아래 두 배열의 요소별 곱셈과 나눗셈 결과를 각각 출력하세요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arr1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([2, 4, 6])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arr2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([1, 2, 3])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2C111-C512-78E9-9E63-0900326D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2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F51F-6936-57AE-2047-E47C07B3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1F1AF-492F-1FD1-D838-FF9D1505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연산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5A46351-B18E-61D9-4F82-4A2D4FAFA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688424" cy="5324603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dirty="0"/>
              <a:t>아래 배열에서 모든 요소를 최대값 </a:t>
            </a:r>
            <a:r>
              <a:rPr lang="en-US" altLang="ko-KR" sz="2400" dirty="0"/>
              <a:t>100</a:t>
            </a:r>
            <a:r>
              <a:rPr lang="ko-KR" altLang="en-US" sz="2400" dirty="0"/>
              <a:t>으로 만들기 위해 필요한 값을 더한 결과 배열을 </a:t>
            </a:r>
            <a:r>
              <a:rPr lang="ko-KR" altLang="en-US" sz="2400" dirty="0" err="1"/>
              <a:t>브로드캐스팅으로</a:t>
            </a:r>
            <a:r>
              <a:rPr lang="ko-KR" altLang="en-US" sz="2400" dirty="0"/>
              <a:t>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([[95, 97],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[80, 85]])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배열에서 각 행에 다른 값을 곱하여 새로운 배열을 만드세요</a:t>
            </a:r>
            <a:r>
              <a:rPr lang="en-US" altLang="ko-KR" sz="2400" dirty="0"/>
              <a:t>.(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이용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([[1, 2, 3], [4, 5, 6]])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첫 번째 행은 </a:t>
            </a:r>
            <a:r>
              <a:rPr lang="en-US" altLang="ko-KR" sz="2000" dirty="0"/>
              <a:t>10</a:t>
            </a:r>
            <a:r>
              <a:rPr lang="ko-KR" altLang="en-US" sz="2000" dirty="0"/>
              <a:t>을 곱하고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두 번째 행은 </a:t>
            </a:r>
            <a:r>
              <a:rPr lang="en-US" altLang="ko-KR" sz="2000" dirty="0"/>
              <a:t>100</a:t>
            </a:r>
            <a:r>
              <a:rPr lang="ko-KR" altLang="en-US" sz="2000" dirty="0"/>
              <a:t>을 곱해야 합니다</a:t>
            </a:r>
            <a:r>
              <a:rPr lang="en-US" altLang="ko-KR" sz="2000" dirty="0"/>
              <a:t>.</a:t>
            </a:r>
            <a:endParaRPr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C2330-3456-E5BE-31E2-CA3B2E23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9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89BE8-5629-EDBD-D6CE-6854E4D5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82633-CA49-1C90-FE5A-0684C726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연산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07B7299-2954-6ED8-32ED-EDF0FD592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688424" cy="5324603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400" dirty="0"/>
              <a:t>아래 배열에서 각 행마다 다른 스칼라 값을 더하기 위해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1</a:t>
            </a:r>
            <a:r>
              <a:rPr lang="ko-KR" altLang="en-US" sz="2000" dirty="0"/>
              <a:t>차원 배열을 만들어 </a:t>
            </a:r>
            <a:r>
              <a:rPr lang="ko-KR" altLang="en-US" sz="2000" dirty="0" err="1"/>
              <a:t>브로드캐스팅</a:t>
            </a:r>
            <a:r>
              <a:rPr lang="ko-KR" altLang="en-US" sz="2000" dirty="0"/>
              <a:t> 연산을 수행하세요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첫 번째 행에 </a:t>
            </a:r>
            <a:r>
              <a:rPr lang="en-US" altLang="ko-KR" sz="2000" dirty="0"/>
              <a:t>100, </a:t>
            </a:r>
            <a:r>
              <a:rPr lang="ko-KR" altLang="en-US" sz="2000" dirty="0"/>
              <a:t>두 번째 행에 </a:t>
            </a:r>
            <a:r>
              <a:rPr lang="en-US" altLang="ko-KR" sz="2000" dirty="0"/>
              <a:t>200, </a:t>
            </a:r>
            <a:r>
              <a:rPr lang="ko-KR" altLang="en-US" sz="2000" dirty="0"/>
              <a:t>세 번째 행에 </a:t>
            </a:r>
            <a:r>
              <a:rPr lang="en-US" altLang="ko-KR" sz="2000" dirty="0"/>
              <a:t>300</a:t>
            </a:r>
            <a:r>
              <a:rPr lang="ko-KR" altLang="en-US" sz="2000" dirty="0"/>
              <a:t>을 더하세요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([[10, 20],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[30, 40],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[50, 60]])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19666-5DA1-40A8-D85D-C7F96658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1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D8AE-7042-3435-29D0-C18CE9D2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79E0E0-643F-E47B-D376-441AEA2E2574}"/>
              </a:ext>
            </a:extLst>
          </p:cNvPr>
          <p:cNvSpPr txBox="1"/>
          <p:nvPr/>
        </p:nvSpPr>
        <p:spPr>
          <a:xfrm>
            <a:off x="2241422" y="2589861"/>
            <a:ext cx="7709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함수 및 집계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766FA-8386-8F21-4445-3B253CD6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B61C9-FBB6-028E-2B6B-694B9640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함수 및 집계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F3387-EAEA-3F96-6A3D-30AA9C93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7A1792-CF76-8512-07A1-751F7C7F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DE7BB495-9DA3-14A0-8D02-CC447E3845F3}"/>
              </a:ext>
            </a:extLst>
          </p:cNvPr>
          <p:cNvSpPr txBox="1">
            <a:spLocks/>
          </p:cNvSpPr>
          <p:nvPr/>
        </p:nvSpPr>
        <p:spPr>
          <a:xfrm>
            <a:off x="629159" y="1145407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기본 통계 함수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5EEAB0F-AB04-E1A9-53A7-E5B414DDDF8F}"/>
              </a:ext>
            </a:extLst>
          </p:cNvPr>
          <p:cNvSpPr txBox="1">
            <a:spLocks/>
          </p:cNvSpPr>
          <p:nvPr/>
        </p:nvSpPr>
        <p:spPr>
          <a:xfrm>
            <a:off x="7490492" y="2491106"/>
            <a:ext cx="4193376" cy="24718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np.sum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합계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np.mean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np.std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표준 편차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np.min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/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np.max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최대값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DCDB01-1A99-FD4A-E51A-FAE48E13A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15356" r="9811" b="15338"/>
          <a:stretch>
            <a:fillRect/>
          </a:stretch>
        </p:blipFill>
        <p:spPr>
          <a:xfrm>
            <a:off x="777989" y="1820874"/>
            <a:ext cx="6273167" cy="37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6796C-BF6E-D8E1-D3B9-33593DB2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16ED9-85BE-6D0F-B9EB-054DC43C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함수 및 집계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9A639-6A94-CA4B-F50C-1C9DF27F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A5F27A-EBC9-F8D4-CA2E-68E32119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130FB628-01A0-158A-DE85-D8461F0DDDC4}"/>
              </a:ext>
            </a:extLst>
          </p:cNvPr>
          <p:cNvSpPr txBox="1">
            <a:spLocks/>
          </p:cNvSpPr>
          <p:nvPr/>
        </p:nvSpPr>
        <p:spPr>
          <a:xfrm>
            <a:off x="1825600" y="1131155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기본 통계 함수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7EF4FBE-0522-295E-2661-528013EDE2C5}"/>
              </a:ext>
            </a:extLst>
          </p:cNvPr>
          <p:cNvSpPr txBox="1">
            <a:spLocks/>
          </p:cNvSpPr>
          <p:nvPr/>
        </p:nvSpPr>
        <p:spPr>
          <a:xfrm>
            <a:off x="1872914" y="5093410"/>
            <a:ext cx="5946375" cy="10452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np.argmin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배열에서 최소값이 있는 인덱스를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np.argmax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배열에서 최대값이 있는 인덱스를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A504BB-7FAF-351D-3F9D-147A76A0E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16184" r="7543" b="16184"/>
          <a:stretch>
            <a:fillRect/>
          </a:stretch>
        </p:blipFill>
        <p:spPr>
          <a:xfrm>
            <a:off x="1967328" y="1764590"/>
            <a:ext cx="8262111" cy="32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8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49A24-5850-B2FB-4EE1-21CFE3A7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81C8F-2897-0D48-9EE9-68480A02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</a:t>
            </a:r>
            <a:r>
              <a:rPr lang="en-US" altLang="ko-KR" dirty="0"/>
              <a:t>(axis) </a:t>
            </a:r>
            <a:r>
              <a:rPr lang="ko-KR" altLang="en-US" dirty="0"/>
              <a:t>단위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73CD6-E0A1-D790-FA72-4B16B5A7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246434-CA9A-4170-FDC4-0D1D3842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F9B620-1AF9-612D-80E0-3606D180F4B6}"/>
              </a:ext>
            </a:extLst>
          </p:cNvPr>
          <p:cNvSpPr txBox="1">
            <a:spLocks/>
          </p:cNvSpPr>
          <p:nvPr/>
        </p:nvSpPr>
        <p:spPr>
          <a:xfrm>
            <a:off x="1636059" y="980307"/>
            <a:ext cx="7520709" cy="16358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축</a:t>
            </a:r>
            <a:r>
              <a:rPr lang="en-US" altLang="ko-KR" sz="2400" dirty="0"/>
              <a:t>(axis): </a:t>
            </a:r>
            <a:r>
              <a:rPr lang="ko-KR" altLang="en-US" sz="2400" dirty="0"/>
              <a:t>다차원 배열에서 연산이 적용되는 방향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axis=0 → </a:t>
            </a:r>
            <a:r>
              <a:rPr lang="ko-KR" altLang="en-US" sz="2000" dirty="0"/>
              <a:t>행을 따라</a:t>
            </a:r>
            <a:r>
              <a:rPr lang="en-US" altLang="ko-KR" sz="2000" dirty="0"/>
              <a:t>(</a:t>
            </a:r>
            <a:r>
              <a:rPr lang="ko-KR" altLang="en-US" sz="2000" dirty="0"/>
              <a:t>행을 증가시키며</a:t>
            </a:r>
            <a:r>
              <a:rPr lang="en-US" altLang="ko-KR" sz="2000" dirty="0"/>
              <a:t>)</a:t>
            </a:r>
            <a:r>
              <a:rPr lang="ko-KR" altLang="en-US" sz="2000" dirty="0"/>
              <a:t> 연산</a:t>
            </a:r>
            <a:r>
              <a:rPr lang="en-US" altLang="ko-KR" sz="2000" dirty="0"/>
              <a:t>, </a:t>
            </a:r>
            <a:r>
              <a:rPr lang="ko-KR" altLang="en-US" sz="2000" dirty="0"/>
              <a:t>즉 </a:t>
            </a:r>
            <a:r>
              <a:rPr lang="ko-KR" altLang="en-US" sz="2000" b="1" dirty="0"/>
              <a:t>세로 방향으로 계산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axis=1 → </a:t>
            </a:r>
            <a:r>
              <a:rPr lang="ko-KR" altLang="en-US" sz="2000" dirty="0"/>
              <a:t>열을 따라</a:t>
            </a:r>
            <a:r>
              <a:rPr lang="en-US" altLang="ko-KR" sz="2000" dirty="0"/>
              <a:t>(</a:t>
            </a:r>
            <a:r>
              <a:rPr lang="ko-KR" altLang="en-US" sz="2000" dirty="0"/>
              <a:t>열을 증가시키며</a:t>
            </a:r>
            <a:r>
              <a:rPr lang="en-US" altLang="ko-KR" sz="2000" dirty="0"/>
              <a:t>)</a:t>
            </a:r>
            <a:r>
              <a:rPr lang="ko-KR" altLang="en-US" sz="2000" dirty="0"/>
              <a:t> 연산</a:t>
            </a:r>
            <a:r>
              <a:rPr lang="en-US" altLang="ko-KR" sz="2000" dirty="0"/>
              <a:t>, </a:t>
            </a:r>
            <a:r>
              <a:rPr lang="ko-KR" altLang="en-US" sz="2000" dirty="0"/>
              <a:t>즉 </a:t>
            </a:r>
            <a:r>
              <a:rPr lang="ko-KR" altLang="en-US" sz="2000" b="1" dirty="0"/>
              <a:t>가로 방향으로 계산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9E9225-128E-39DF-1296-F3B7E62E0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18506" r="7572" b="18592"/>
          <a:stretch>
            <a:fillRect/>
          </a:stretch>
        </p:blipFill>
        <p:spPr>
          <a:xfrm>
            <a:off x="1800053" y="3429000"/>
            <a:ext cx="8591894" cy="2816030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AEEA16F5-C624-2F57-0979-2009879CD1F1}"/>
              </a:ext>
            </a:extLst>
          </p:cNvPr>
          <p:cNvSpPr txBox="1">
            <a:spLocks/>
          </p:cNvSpPr>
          <p:nvPr/>
        </p:nvSpPr>
        <p:spPr>
          <a:xfrm>
            <a:off x="1636059" y="2839111"/>
            <a:ext cx="2859741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축 단위 연산 예시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459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87704" y="2589861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NumPy(2)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86C5-6A69-29D2-6792-260F71966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8E3961-A5FA-34F2-D8BF-AC965D3B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21698" r="7587" b="21698"/>
          <a:stretch>
            <a:fillRect/>
          </a:stretch>
        </p:blipFill>
        <p:spPr>
          <a:xfrm>
            <a:off x="2262188" y="2461115"/>
            <a:ext cx="7667626" cy="19357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2F72EF-6399-ECB7-E219-F2B17AB1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함수 및 집계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09DBD-79AF-452B-C284-4A32EC48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517C8-9376-ABDC-E91C-C3ED28B8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644BF05-CF1C-5B6A-31CC-BB0C90CA9DB3}"/>
              </a:ext>
            </a:extLst>
          </p:cNvPr>
          <p:cNvSpPr txBox="1">
            <a:spLocks/>
          </p:cNvSpPr>
          <p:nvPr/>
        </p:nvSpPr>
        <p:spPr>
          <a:xfrm>
            <a:off x="2105179" y="1842315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누적 연산</a:t>
            </a:r>
            <a:endParaRPr lang="en-US" altLang="ko-KR" sz="2400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6DD32D3-E994-C761-317A-6F416A869D80}"/>
              </a:ext>
            </a:extLst>
          </p:cNvPr>
          <p:cNvSpPr txBox="1">
            <a:spLocks/>
          </p:cNvSpPr>
          <p:nvPr/>
        </p:nvSpPr>
        <p:spPr>
          <a:xfrm>
            <a:off x="2181379" y="4470632"/>
            <a:ext cx="7426170" cy="9300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np.cumsum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누적 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np.cumprod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누적 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3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2637-0FC6-A29B-CBC5-FF6D61E2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C78B0-769B-9444-956E-D041B4C3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통계 함수 및 집계 연산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730F779-8572-F234-8F0A-656C3A42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88424" cy="5324603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배열의 전체 합계와 평균을 각각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([5, 10, 15, 20])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배열에서 전체 최소값과 최대값을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([[3, 7, 1],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[9, 2, 8]])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아래 배열에서 각 열의 합계와 각 행의 합계를 각각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([[1, 2, 3],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[4, 5, 6],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               [7, 8, 9]])	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83EB4-3623-64A9-0730-1C9B81A1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12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489D-A129-CA2A-70DA-4E5167E8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7E580-ED6F-DB6C-B084-228BEAB4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통계 함수 및 집계 연산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11DBB68-21A1-3214-B6BF-A1B4F6E2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983481"/>
            <a:ext cx="11688424" cy="5312544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 startAt="4"/>
            </a:pPr>
            <a:r>
              <a:rPr lang="ko-KR" altLang="en-US" sz="2400" dirty="0"/>
              <a:t>아래 배열에서 행별 평균과 열별 평균을 각각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([[10, 20],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000" dirty="0"/>
              <a:t>                               [30, 40],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000" dirty="0"/>
              <a:t>                               [50, 60]])</a:t>
            </a:r>
          </a:p>
          <a:p>
            <a:pPr marL="514350" indent="-514350">
              <a:lnSpc>
                <a:spcPct val="140000"/>
              </a:lnSpc>
              <a:buAutoNum type="arabicPeriod" startAt="4"/>
            </a:pPr>
            <a:r>
              <a:rPr lang="en-US" altLang="ko-KR" sz="2400" dirty="0"/>
              <a:t>1</a:t>
            </a:r>
            <a:r>
              <a:rPr lang="ko-KR" altLang="en-US" sz="2400" dirty="0"/>
              <a:t>차원 배열에서 전체 표준편차를 구하고</a:t>
            </a:r>
            <a:r>
              <a:rPr lang="en-US" altLang="ko-KR" sz="2400" dirty="0"/>
              <a:t>, </a:t>
            </a:r>
            <a:r>
              <a:rPr lang="ko-KR" altLang="en-US" sz="2400" dirty="0"/>
              <a:t>각 요소가 평균으로부터 얼마나 떨어져 있는지 편차 배열을 만드세요</a:t>
            </a:r>
            <a:r>
              <a:rPr lang="en-US" altLang="ko-KR" sz="2400" dirty="0"/>
              <a:t>. (</a:t>
            </a:r>
            <a:r>
              <a:rPr lang="ko-KR" altLang="en-US" sz="2400" dirty="0"/>
              <a:t>값 </a:t>
            </a:r>
            <a:r>
              <a:rPr lang="en-US" altLang="ko-KR" sz="2400" dirty="0"/>
              <a:t>- </a:t>
            </a:r>
            <a:r>
              <a:rPr lang="ko-KR" altLang="en-US" sz="2400" dirty="0"/>
              <a:t>평균</a:t>
            </a:r>
            <a:r>
              <a:rPr lang="en-US" altLang="ko-KR" sz="2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([2, 4, 4, 4, 5, 5, 7, 9])</a:t>
            </a:r>
          </a:p>
          <a:p>
            <a:pPr marL="514350" indent="-514350">
              <a:lnSpc>
                <a:spcPct val="140000"/>
              </a:lnSpc>
              <a:buAutoNum type="arabicPeriod" startAt="4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배열에서 행 단위 누적 합과 열 단위 누적 곱을 각각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([[1, 2, 3],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000" dirty="0"/>
              <a:t>                               [4, 5, 6]])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F9503-FB6D-A6AE-22C5-51330D8D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27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CC788-1068-58CA-D562-9D17FAAD9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9D69F-B877-B717-9573-D40D536D6126}"/>
              </a:ext>
            </a:extLst>
          </p:cNvPr>
          <p:cNvSpPr txBox="1"/>
          <p:nvPr/>
        </p:nvSpPr>
        <p:spPr>
          <a:xfrm>
            <a:off x="2348825" y="2589861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논리 연산과 조건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6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3AA4-11AC-80C3-B7FC-D7AAEA07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3813B-83D9-F144-E652-9D2D2EB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연산과 조건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EDFB7-1E7F-A61D-CACC-FBFABC1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E989D-63BE-ADB0-C989-A02BD7A5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0672AF4-2414-D645-E272-D9C3492887C4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논리 연산자</a:t>
            </a:r>
            <a:r>
              <a:rPr lang="en-US" altLang="ko-KR" dirty="0"/>
              <a:t>(&amp;, |, ~)</a:t>
            </a:r>
            <a:r>
              <a:rPr lang="ko-KR" altLang="en-US" dirty="0"/>
              <a:t>와 조건 연산 함수</a:t>
            </a:r>
            <a:r>
              <a:rPr lang="en-US" altLang="ko-KR" dirty="0"/>
              <a:t>(</a:t>
            </a:r>
            <a:r>
              <a:rPr lang="en-US" altLang="ko-KR" dirty="0" err="1"/>
              <a:t>np.where</a:t>
            </a:r>
            <a:r>
              <a:rPr lang="en-US" altLang="ko-KR" dirty="0"/>
              <a:t>)</a:t>
            </a:r>
            <a:r>
              <a:rPr lang="ko-KR" altLang="en-US" dirty="0"/>
              <a:t>를 사용해 배열 요소를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조건에 따라 선택하거나 값을 변경할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and, or </a:t>
            </a:r>
            <a:r>
              <a:rPr lang="ko-KR" altLang="en-US" dirty="0"/>
              <a:t>대신 </a:t>
            </a:r>
            <a:r>
              <a:rPr lang="en-US" altLang="ko-KR" dirty="0"/>
              <a:t>NumPy</a:t>
            </a:r>
            <a:r>
              <a:rPr lang="ko-KR" altLang="en-US" dirty="0"/>
              <a:t>의 논리 연산자를 사용해야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8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2B6E-4260-3225-5892-36FEE4494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E2666-9F5F-4097-8DFA-E7808316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기반 선택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69D17-F619-761C-E837-8AC58B0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F791F-8B8B-E862-2023-257E614A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DDC3628-311B-E7BA-864A-B27003949B03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6199909" cy="1898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np.where</a:t>
            </a:r>
            <a:r>
              <a:rPr lang="en-US" altLang="ko-KR" dirty="0"/>
              <a:t>()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✔️조건 기반 선택을 수행하는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ko-KR" altLang="en-US" dirty="0" err="1"/>
              <a:t>삼항</a:t>
            </a:r>
            <a:r>
              <a:rPr lang="ko-KR" altLang="en-US" dirty="0"/>
              <a:t> 연산자와 유사한 역할을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267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1D43C-2E56-25DA-6FDD-DD9F57E7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23F5C-BDDF-0ECC-B658-6DB930B4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기반 선택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68FFA-BDCC-0D8A-2697-38C797BA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8B4893-F22E-B059-C057-6C6189C9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F1452A-D59C-79C3-5A93-31ED4FF8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1" t="25863" r="9841" b="26121"/>
          <a:stretch>
            <a:fillRect/>
          </a:stretch>
        </p:blipFill>
        <p:spPr>
          <a:xfrm>
            <a:off x="2543175" y="2228850"/>
            <a:ext cx="7105650" cy="1728788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F39661D-A6AE-1B7E-CEF2-99A8ABDF85A7}"/>
              </a:ext>
            </a:extLst>
          </p:cNvPr>
          <p:cNvSpPr txBox="1">
            <a:spLocks/>
          </p:cNvSpPr>
          <p:nvPr/>
        </p:nvSpPr>
        <p:spPr>
          <a:xfrm>
            <a:off x="2400454" y="1652749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기본 문법</a:t>
            </a:r>
            <a:endParaRPr lang="en-US" altLang="ko-KR" sz="2400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9EF98166-9AD7-E5E8-9D0A-DF56896DBDDB}"/>
              </a:ext>
            </a:extLst>
          </p:cNvPr>
          <p:cNvSpPr txBox="1">
            <a:spLocks/>
          </p:cNvSpPr>
          <p:nvPr/>
        </p:nvSpPr>
        <p:spPr>
          <a:xfrm>
            <a:off x="2427350" y="4068717"/>
            <a:ext cx="7426170" cy="136053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condition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배열에서 조건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불리언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배열 또는 조건식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True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때 선택할 값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False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때 선택할 값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61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4577-D1D2-FF40-EA30-D02AE9BE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617E1-A888-09D3-8E4A-592FD0E3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기반 선택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77A1C-096E-D618-0749-982FFBCF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4C611-1C19-9A4E-3929-ED777747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CF465448-313D-FDF9-543C-0FBB60D0019E}"/>
              </a:ext>
            </a:extLst>
          </p:cNvPr>
          <p:cNvSpPr txBox="1">
            <a:spLocks/>
          </p:cNvSpPr>
          <p:nvPr/>
        </p:nvSpPr>
        <p:spPr>
          <a:xfrm>
            <a:off x="2400454" y="1310507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사용 예제</a:t>
            </a:r>
            <a:r>
              <a:rPr lang="en-US" altLang="ko-KR" sz="2400" dirty="0"/>
              <a:t>(1)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DAAB40D4-9296-09DE-9ED3-C611E38D6131}"/>
              </a:ext>
            </a:extLst>
          </p:cNvPr>
          <p:cNvSpPr txBox="1">
            <a:spLocks/>
          </p:cNvSpPr>
          <p:nvPr/>
        </p:nvSpPr>
        <p:spPr>
          <a:xfrm>
            <a:off x="2438554" y="4914293"/>
            <a:ext cx="7426170" cy="94040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&gt; 30 → [False, False, False, True, True]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True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위치는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"High", False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위치는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"Low"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176B01-9F27-BBBE-E8FE-8C0750C30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t="16154" r="7584" b="16040"/>
          <a:stretch>
            <a:fillRect/>
          </a:stretch>
        </p:blipFill>
        <p:spPr>
          <a:xfrm>
            <a:off x="2541664" y="1923182"/>
            <a:ext cx="7111924" cy="28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98E9-B57F-4979-F465-B75999208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A4004-B561-FF73-469F-E9F6D062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기반 선택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C998C-7A17-91AA-8E6C-F5523BA3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80CC7-BC44-7E98-0521-B44144B6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8C1F0E8-80D9-5843-7842-9236A25A1877}"/>
              </a:ext>
            </a:extLst>
          </p:cNvPr>
          <p:cNvSpPr txBox="1">
            <a:spLocks/>
          </p:cNvSpPr>
          <p:nvPr/>
        </p:nvSpPr>
        <p:spPr>
          <a:xfrm>
            <a:off x="2400454" y="1929482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사용 예제</a:t>
            </a:r>
            <a:r>
              <a:rPr lang="en-US" altLang="ko-KR" sz="2400" dirty="0"/>
              <a:t>(2)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559434C-6BDA-7BF2-6DF2-844A43A682BB}"/>
              </a:ext>
            </a:extLst>
          </p:cNvPr>
          <p:cNvSpPr txBox="1">
            <a:spLocks/>
          </p:cNvSpPr>
          <p:nvPr/>
        </p:nvSpPr>
        <p:spPr>
          <a:xfrm>
            <a:off x="2438554" y="4669863"/>
            <a:ext cx="7426170" cy="4404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지정하지 않으면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조건을 만족하는 인덱스를 반환함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80174-BB25-B93F-FB4D-0BAD7E836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t="20014" r="7568" b="20158"/>
          <a:stretch>
            <a:fillRect/>
          </a:stretch>
        </p:blipFill>
        <p:spPr>
          <a:xfrm>
            <a:off x="2542391" y="2554680"/>
            <a:ext cx="7112149" cy="20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A337-3633-9F14-02AD-FFF1E0DF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9FFD9-227C-B63B-5695-47FD0DCB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5A1BB-7043-8D96-8321-6F58C8E7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36ED5D-3A6E-2189-702B-A1FA0CD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14EE2AE-D8D9-F67A-1ACB-9803C489CB65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두 개 이상의 조건을 조합하거나 부정하여 참</a:t>
            </a:r>
            <a:r>
              <a:rPr lang="en-US" altLang="ko-KR" dirty="0"/>
              <a:t>/</a:t>
            </a:r>
            <a:r>
              <a:rPr lang="ko-KR" altLang="en-US" dirty="0"/>
              <a:t>거짓을 반환하는 연산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배열의 요소 단위로 비교 수행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✔️ NumPy</a:t>
            </a:r>
            <a:r>
              <a:rPr lang="ko-KR" altLang="en-US" dirty="0"/>
              <a:t>에서는 파이썬 키워드</a:t>
            </a:r>
            <a:r>
              <a:rPr lang="en-US" altLang="ko-KR" dirty="0"/>
              <a:t>(and, or, not) </a:t>
            </a:r>
            <a:r>
              <a:rPr lang="ko-KR" altLang="en-US" dirty="0"/>
              <a:t>대신 비트 연산자 형태를 사용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9FAC1D4-E619-BFAD-73CC-E0EA90178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83121"/>
              </p:ext>
            </p:extLst>
          </p:nvPr>
        </p:nvGraphicFramePr>
        <p:xfrm>
          <a:off x="1207964" y="3915612"/>
          <a:ext cx="9757021" cy="2055340"/>
        </p:xfrm>
        <a:graphic>
          <a:graphicData uri="http://schemas.openxmlformats.org/drawingml/2006/table">
            <a:tbl>
              <a:tblPr/>
              <a:tblGrid>
                <a:gridCol w="2147298">
                  <a:extLst>
                    <a:ext uri="{9D8B030D-6E8A-4147-A177-3AD203B41FA5}">
                      <a16:colId xmlns:a16="http://schemas.microsoft.com/office/drawing/2014/main" val="4282058071"/>
                    </a:ext>
                  </a:extLst>
                </a:gridCol>
                <a:gridCol w="1544548">
                  <a:extLst>
                    <a:ext uri="{9D8B030D-6E8A-4147-A177-3AD203B41FA5}">
                      <a16:colId xmlns:a16="http://schemas.microsoft.com/office/drawing/2014/main" val="3514178083"/>
                    </a:ext>
                  </a:extLst>
                </a:gridCol>
                <a:gridCol w="6065175">
                  <a:extLst>
                    <a:ext uri="{9D8B030D-6E8A-4147-A177-3AD203B41FA5}">
                      <a16:colId xmlns:a16="http://schemas.microsoft.com/office/drawing/2014/main" val="2981395296"/>
                    </a:ext>
                  </a:extLst>
                </a:gridCol>
              </a:tblGrid>
              <a:tr h="51383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44112"/>
                  </a:ext>
                </a:extLst>
              </a:tr>
              <a:tr h="5138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&amp;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 조건이 모두 참일 때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841622"/>
                  </a:ext>
                </a:extLst>
              </a:tr>
              <a:tr h="5138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|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조건이 참일 때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33150"/>
                  </a:ext>
                </a:extLst>
              </a:tr>
              <a:tr h="5138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NOT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~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조건의 반대 값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(True ↔ False)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951600"/>
                  </a:ext>
                </a:extLst>
              </a:tr>
            </a:tbl>
          </a:graphicData>
        </a:graphic>
      </p:graphicFrame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714B941-D081-24C9-8FED-673C17F1DF49}"/>
              </a:ext>
            </a:extLst>
          </p:cNvPr>
          <p:cNvSpPr txBox="1">
            <a:spLocks/>
          </p:cNvSpPr>
          <p:nvPr/>
        </p:nvSpPr>
        <p:spPr>
          <a:xfrm>
            <a:off x="649807" y="3243993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연산자 종류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3529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6962-1438-3990-C5E0-CD1B60F4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0B4679-9BBE-BAE6-1CD2-1D818EC1CE43}"/>
              </a:ext>
            </a:extLst>
          </p:cNvPr>
          <p:cNvSpPr txBox="1"/>
          <p:nvPr/>
        </p:nvSpPr>
        <p:spPr>
          <a:xfrm>
            <a:off x="4415093" y="2589861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배열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8683-71D3-C553-A579-65190A85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5362-6B8A-A1FC-C8D2-C60E7E92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DD3BB-8E96-2496-E455-F5BF3CCB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731AF-36CE-A090-D897-AE013E41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F0C6D3C-AC8E-53F1-6490-0859C883AA98}"/>
              </a:ext>
            </a:extLst>
          </p:cNvPr>
          <p:cNvSpPr txBox="1">
            <a:spLocks/>
          </p:cNvSpPr>
          <p:nvPr/>
        </p:nvSpPr>
        <p:spPr>
          <a:xfrm>
            <a:off x="1087468" y="1356013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&amp;(and) </a:t>
            </a:r>
            <a:r>
              <a:rPr lang="ko-KR" altLang="en-US" sz="2400" dirty="0"/>
              <a:t>연산</a:t>
            </a:r>
            <a:endParaRPr lang="en-US" altLang="ko-KR" sz="2400" dirty="0"/>
          </a:p>
        </p:txBody>
      </p:sp>
      <p:pic>
        <p:nvPicPr>
          <p:cNvPr id="13" name="그림 1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957226-1537-501F-2CCD-6EE142DD8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08678"/>
            <a:ext cx="11468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2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40C2-757C-DD22-1523-7CBE5CB0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978DB-E36A-A2A5-957B-A146C026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CA8E72-6E7F-1BC8-9CCE-E4164F1D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42900F-E9FF-76B5-C596-5B5DF76F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258F8FC-0ACF-713F-8D6A-6B5F951B5D48}"/>
              </a:ext>
            </a:extLst>
          </p:cNvPr>
          <p:cNvSpPr txBox="1">
            <a:spLocks/>
          </p:cNvSpPr>
          <p:nvPr/>
        </p:nvSpPr>
        <p:spPr>
          <a:xfrm>
            <a:off x="1087468" y="1356013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|(or) </a:t>
            </a:r>
            <a:r>
              <a:rPr lang="ko-KR" altLang="en-US" sz="2400" dirty="0"/>
              <a:t>연산</a:t>
            </a:r>
            <a:endParaRPr lang="en-US" altLang="ko-KR" sz="2400" dirty="0"/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B0479F-EE75-841D-CE91-B475A1ECB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09650"/>
            <a:ext cx="11468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343D-42D7-F359-6A28-5B9BD461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81015-540C-5A1D-0641-E5982929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B7A47-70B8-83BC-2697-9889049A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6C94F-9BE0-B157-8247-A00A842E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A44037-3F52-8DB2-6855-1E7DC154966B}"/>
              </a:ext>
            </a:extLst>
          </p:cNvPr>
          <p:cNvSpPr txBox="1">
            <a:spLocks/>
          </p:cNvSpPr>
          <p:nvPr/>
        </p:nvSpPr>
        <p:spPr>
          <a:xfrm>
            <a:off x="1087468" y="1689388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~(not) </a:t>
            </a:r>
            <a:r>
              <a:rPr lang="ko-KR" altLang="en-US" sz="2400" dirty="0"/>
              <a:t>연산</a:t>
            </a:r>
            <a:endParaRPr lang="en-US" altLang="ko-KR" sz="2400" dirty="0"/>
          </a:p>
        </p:txBody>
      </p:sp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F5F0B0-291B-72DE-38B8-3D449310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314450"/>
            <a:ext cx="114681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5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E23E-B807-BF34-B507-9A4373ECC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F7B91-97FF-A07A-AD99-F7F71DE5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 연산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F2E3A-EFF3-6A66-985C-C657E19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43CB6-7B21-6345-2090-D434363D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67FAD137-09B9-CAC9-DF35-838BA2F0EE91}"/>
              </a:ext>
            </a:extLst>
          </p:cNvPr>
          <p:cNvSpPr txBox="1">
            <a:spLocks/>
          </p:cNvSpPr>
          <p:nvPr/>
        </p:nvSpPr>
        <p:spPr>
          <a:xfrm>
            <a:off x="1992343" y="898813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사용예시</a:t>
            </a:r>
            <a:endParaRPr lang="en-US" altLang="ko-KR" sz="2400" dirty="0"/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AD2686-EC51-075F-DFAD-756BED0C3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805004"/>
            <a:ext cx="9342776" cy="61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70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ABB79-3F6B-DB2D-C739-8D39D96D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873A0-AFCE-C157-7AC9-3010FECF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- </a:t>
            </a:r>
            <a:r>
              <a:rPr lang="en-US" altLang="ko-KR" dirty="0" err="1"/>
              <a:t>np.logical</a:t>
            </a:r>
            <a:r>
              <a:rPr lang="en-US" altLang="ko-KR" dirty="0"/>
              <a:t>_*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7D97E7-A2D7-6315-368D-07C3A4B4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E43E48-0630-81B6-CC5A-EB4378DE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295D776A-EC23-E972-760A-2C6F6548DCC7}"/>
              </a:ext>
            </a:extLst>
          </p:cNvPr>
          <p:cNvSpPr txBox="1">
            <a:spLocks/>
          </p:cNvSpPr>
          <p:nvPr/>
        </p:nvSpPr>
        <p:spPr>
          <a:xfrm>
            <a:off x="639793" y="1365538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np.logical</a:t>
            </a:r>
            <a:r>
              <a:rPr lang="en-US" altLang="ko-KR" sz="2400" dirty="0"/>
              <a:t>_* </a:t>
            </a:r>
            <a:r>
              <a:rPr lang="ko-KR" altLang="en-US" sz="2400" dirty="0"/>
              <a:t>함수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9C78AB-F067-62A7-07A6-004919BAB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4372"/>
              </p:ext>
            </p:extLst>
          </p:nvPr>
        </p:nvGraphicFramePr>
        <p:xfrm>
          <a:off x="800100" y="2089114"/>
          <a:ext cx="10515600" cy="3102010"/>
        </p:xfrm>
        <a:graphic>
          <a:graphicData uri="http://schemas.openxmlformats.org/drawingml/2006/table">
            <a:tbl>
              <a:tblPr/>
              <a:tblGrid>
                <a:gridCol w="5285618">
                  <a:extLst>
                    <a:ext uri="{9D8B030D-6E8A-4147-A177-3AD203B41FA5}">
                      <a16:colId xmlns:a16="http://schemas.microsoft.com/office/drawing/2014/main" val="1997659997"/>
                    </a:ext>
                  </a:extLst>
                </a:gridCol>
                <a:gridCol w="5229982">
                  <a:extLst>
                    <a:ext uri="{9D8B030D-6E8A-4147-A177-3AD203B41FA5}">
                      <a16:colId xmlns:a16="http://schemas.microsoft.com/office/drawing/2014/main" val="1000844092"/>
                    </a:ext>
                  </a:extLst>
                </a:gridCol>
              </a:tblGrid>
              <a:tr h="6204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95248"/>
                  </a:ext>
                </a:extLst>
              </a:tr>
              <a:tr h="620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np.logical_and(x, 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AND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358607"/>
                  </a:ext>
                </a:extLst>
              </a:tr>
              <a:tr h="620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np.logical_or(x, 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OR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839099"/>
                  </a:ext>
                </a:extLst>
              </a:tr>
              <a:tr h="620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np.logical_not(x)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NOT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90"/>
                  </a:ext>
                </a:extLst>
              </a:tr>
              <a:tr h="62040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np.logical_xor(x, 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XOR 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배타적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64672"/>
                  </a:ext>
                </a:extLst>
              </a:tr>
            </a:tbl>
          </a:graphicData>
        </a:graphic>
      </p:graphicFrame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90F9BAD-2018-D6F1-FC9F-4809F3FE91B6}"/>
              </a:ext>
            </a:extLst>
          </p:cNvPr>
          <p:cNvSpPr txBox="1">
            <a:spLocks/>
          </p:cNvSpPr>
          <p:nvPr/>
        </p:nvSpPr>
        <p:spPr>
          <a:xfrm>
            <a:off x="677892" y="5248939"/>
            <a:ext cx="7589807" cy="5422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논리 연산자를 대체하거나 복잡한 조건에서 가독성을 높이기 위해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9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7DCE-A1A2-837F-6130-B72CE704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0D507-8A65-261C-6781-2BC9BE9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논리 연산과 조건 연산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278A1A-CFF3-A74B-0ED3-99C844C0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차원 배열 </a:t>
            </a:r>
            <a:r>
              <a:rPr lang="en-US" altLang="ko-KR" sz="2400" dirty="0"/>
              <a:t>[5, 12, 18, 7, 30, 25]</a:t>
            </a:r>
            <a:r>
              <a:rPr lang="ko-KR" altLang="en-US" sz="2400" dirty="0"/>
              <a:t>에서 </a:t>
            </a:r>
            <a:r>
              <a:rPr lang="en-US" altLang="ko-KR" sz="2400" dirty="0"/>
              <a:t>10</a:t>
            </a:r>
            <a:r>
              <a:rPr lang="ko-KR" altLang="en-US" sz="2400" dirty="0"/>
              <a:t>보다 크고 </a:t>
            </a:r>
            <a:r>
              <a:rPr lang="en-US" altLang="ko-KR" sz="2400" dirty="0"/>
              <a:t>20</a:t>
            </a:r>
            <a:r>
              <a:rPr lang="ko-KR" altLang="en-US" sz="2400" dirty="0"/>
              <a:t>보다 작은 값만 필터링하세요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배열 </a:t>
            </a:r>
            <a:r>
              <a:rPr lang="en-US" altLang="ko-KR" sz="2400" dirty="0"/>
              <a:t>[10, 15, 20, 25, 30, 35]</a:t>
            </a:r>
            <a:r>
              <a:rPr lang="ko-KR" altLang="en-US" sz="2400" dirty="0"/>
              <a:t>에서 </a:t>
            </a:r>
            <a:r>
              <a:rPr lang="en-US" altLang="ko-KR" sz="2400" dirty="0"/>
              <a:t>15 </a:t>
            </a:r>
            <a:r>
              <a:rPr lang="ko-KR" altLang="en-US" sz="2400" dirty="0"/>
              <a:t>이하이거나 </a:t>
            </a:r>
            <a:r>
              <a:rPr lang="en-US" altLang="ko-KR" sz="2400" dirty="0"/>
              <a:t>30 </a:t>
            </a:r>
            <a:r>
              <a:rPr lang="ko-KR" altLang="en-US" sz="2400" dirty="0"/>
              <a:t>이상인 값만 선택하세요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배열 </a:t>
            </a:r>
            <a:r>
              <a:rPr lang="en-US" altLang="ko-KR" sz="2400" dirty="0"/>
              <a:t>[3, 8, 15, 6, 2, 20]</a:t>
            </a:r>
            <a:r>
              <a:rPr lang="ko-KR" altLang="en-US" sz="2400" dirty="0"/>
              <a:t>에서 </a:t>
            </a:r>
            <a:r>
              <a:rPr lang="en-US" altLang="ko-KR" sz="2400" dirty="0"/>
              <a:t>10 </a:t>
            </a:r>
            <a:r>
              <a:rPr lang="ko-KR" altLang="en-US" sz="2400" dirty="0"/>
              <a:t>이상인 값을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변경하세요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배열 </a:t>
            </a:r>
            <a:r>
              <a:rPr lang="en-US" altLang="ko-KR" sz="2400" dirty="0"/>
              <a:t>[7, 14, 21, 28, 35]</a:t>
            </a:r>
            <a:r>
              <a:rPr lang="ko-KR" altLang="en-US" sz="2400" dirty="0"/>
              <a:t>에서 </a:t>
            </a:r>
            <a:r>
              <a:rPr lang="en-US" altLang="ko-KR" sz="2400" dirty="0"/>
              <a:t>20 </a:t>
            </a:r>
            <a:r>
              <a:rPr lang="ko-KR" altLang="en-US" sz="2400" dirty="0"/>
              <a:t>이상인 값은 </a:t>
            </a:r>
            <a:r>
              <a:rPr lang="en-US" altLang="ko-KR" sz="2400" dirty="0"/>
              <a:t>"High", </a:t>
            </a:r>
            <a:r>
              <a:rPr lang="ko-KR" altLang="en-US" sz="2400" dirty="0"/>
              <a:t>나머지는 </a:t>
            </a:r>
            <a:r>
              <a:rPr lang="en-US" altLang="ko-KR" sz="2400" dirty="0"/>
              <a:t>"Low"</a:t>
            </a:r>
            <a:r>
              <a:rPr lang="ko-KR" altLang="en-US" sz="2400" dirty="0"/>
              <a:t>로 표시하는 새로운 배열을 생성하세요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5A7D3-8B3B-BA6E-781C-F7C36816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6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604D-B7D7-449C-840B-F5606943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B1626-6677-7902-CC26-28964B9D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논리 연산과 조건 연산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FB1BD3-02D4-C77E-5942-A3B4B97A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0~9 </a:t>
            </a:r>
            <a:r>
              <a:rPr lang="ko-KR" altLang="en-US" sz="2400" dirty="0"/>
              <a:t>범위의 배열에서 짝수는 그대로 두고</a:t>
            </a:r>
            <a:r>
              <a:rPr lang="en-US" altLang="ko-KR" sz="2400" dirty="0"/>
              <a:t>, </a:t>
            </a:r>
            <a:r>
              <a:rPr lang="ko-KR" altLang="en-US" sz="2400" dirty="0"/>
              <a:t>홀수는 홀수 값 </a:t>
            </a:r>
            <a:r>
              <a:rPr lang="en-US" altLang="ko-KR" sz="2400" dirty="0"/>
              <a:t>× 10</a:t>
            </a:r>
            <a:r>
              <a:rPr lang="ko-KR" altLang="en-US" sz="2400" dirty="0"/>
              <a:t>으로 변환한 배열을 만드세요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 에서 </a:t>
            </a:r>
            <a:r>
              <a:rPr lang="en-US" altLang="ko-KR" sz="2400" dirty="0"/>
              <a:t>20 </a:t>
            </a:r>
            <a:r>
              <a:rPr lang="ko-KR" altLang="en-US" sz="2400" dirty="0"/>
              <a:t>이상 </a:t>
            </a:r>
            <a:r>
              <a:rPr lang="en-US" altLang="ko-KR" sz="2400" dirty="0"/>
              <a:t>40 </a:t>
            </a:r>
            <a:r>
              <a:rPr lang="ko-KR" altLang="en-US" sz="2400" dirty="0"/>
              <a:t>이하인 값만 선택하세요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[[10, 25, 30],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[40, 5, 15],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[20, 35, 50]]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배열 </a:t>
            </a:r>
            <a:r>
              <a:rPr lang="en-US" altLang="ko-KR" sz="2400" dirty="0"/>
              <a:t>[1, 2, 3, 4, 5, 6]</a:t>
            </a:r>
            <a:r>
              <a:rPr lang="ko-KR" altLang="en-US" sz="2400" dirty="0"/>
              <a:t>에서 </a:t>
            </a:r>
            <a:r>
              <a:rPr lang="en-US" altLang="ko-KR" sz="2400" dirty="0"/>
              <a:t>3</a:t>
            </a:r>
            <a:r>
              <a:rPr lang="ko-KR" altLang="en-US" sz="2400" dirty="0"/>
              <a:t>의 배수가 아닌 값만 선택하세요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C75DFE-BAFA-77BF-A8A0-0C69357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2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C894D-7C3D-F565-360F-0777D071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B32F-DC87-054A-D190-26D02F21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논리 연산과 조건 연산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494A7CE-417C-9679-447E-6EB12F56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35882"/>
            <a:ext cx="11688424" cy="5226818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 startAt="8"/>
            </a:pPr>
            <a:r>
              <a:rPr lang="ko-KR" altLang="en-US" sz="2400" dirty="0"/>
              <a:t>랜덤 정수</a:t>
            </a:r>
            <a:r>
              <a:rPr lang="en-US" altLang="ko-KR" sz="2400" dirty="0"/>
              <a:t>(0~100) 10</a:t>
            </a:r>
            <a:r>
              <a:rPr lang="ko-KR" altLang="en-US" sz="2400" dirty="0"/>
              <a:t>개 배열에서 아래와 같이 새로운 배열을 만드세요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50 </a:t>
            </a:r>
            <a:r>
              <a:rPr lang="ko-KR" altLang="en-US" sz="2000" dirty="0"/>
              <a:t>이상인 값은 그대로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50 </a:t>
            </a:r>
            <a:r>
              <a:rPr lang="ko-KR" altLang="en-US" sz="2000" dirty="0"/>
              <a:t>미만인 값은 </a:t>
            </a:r>
            <a:r>
              <a:rPr lang="en-US" altLang="ko-KR" sz="2000" dirty="0"/>
              <a:t>50</a:t>
            </a:r>
            <a:r>
              <a:rPr lang="ko-KR" altLang="en-US" sz="2000" dirty="0"/>
              <a:t>으로 변경</a:t>
            </a:r>
            <a:endParaRPr lang="en-US" altLang="ko-KR" sz="20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 startAt="8"/>
            </a:pPr>
            <a:r>
              <a:rPr lang="en-US" altLang="ko-KR" sz="2400" dirty="0"/>
              <a:t>2</a:t>
            </a:r>
            <a:r>
              <a:rPr lang="ko-KR" altLang="en-US" sz="2400" dirty="0"/>
              <a:t>차원 배열에서 아래와 같이 분류된 문자열 배열을 생성하세요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70 </a:t>
            </a:r>
            <a:r>
              <a:rPr lang="ko-KR" altLang="en-US" sz="2000" dirty="0"/>
              <a:t>이상 → </a:t>
            </a:r>
            <a:r>
              <a:rPr lang="en-US" altLang="ko-KR" sz="2000" dirty="0"/>
              <a:t>"A"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30 </a:t>
            </a:r>
            <a:r>
              <a:rPr lang="ko-KR" altLang="en-US" sz="2000" dirty="0"/>
              <a:t>이상 </a:t>
            </a:r>
            <a:r>
              <a:rPr lang="en-US" altLang="ko-KR" sz="2000" dirty="0"/>
              <a:t>70 </a:t>
            </a:r>
            <a:r>
              <a:rPr lang="ko-KR" altLang="en-US" sz="2000" dirty="0"/>
              <a:t>미만 → </a:t>
            </a:r>
            <a:r>
              <a:rPr lang="en-US" altLang="ko-KR" sz="2000" dirty="0"/>
              <a:t>"B"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30 </a:t>
            </a:r>
            <a:r>
              <a:rPr lang="ko-KR" altLang="en-US" sz="2000" dirty="0"/>
              <a:t>미만 → </a:t>
            </a:r>
            <a:r>
              <a:rPr lang="en-US" altLang="ko-KR" sz="2000" dirty="0"/>
              <a:t>"C“</a:t>
            </a:r>
          </a:p>
          <a:p>
            <a:pPr lvl="1">
              <a:lnSpc>
                <a:spcPct val="140000"/>
              </a:lnSpc>
            </a:pPr>
            <a:r>
              <a:rPr lang="en-US" altLang="ko-KR" sz="2000" dirty="0"/>
              <a:t>[[5, 50, 95],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000" dirty="0"/>
              <a:t>     [20, 75, 10],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000" dirty="0"/>
              <a:t>     [60, 30, 85]]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F4F63-34D0-38AF-4A51-2853AE9A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5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FF12-6744-025C-0B13-0EBC3BA1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C75A0-E7DB-579C-813D-8EFB473C745F}"/>
              </a:ext>
            </a:extLst>
          </p:cNvPr>
          <p:cNvSpPr txBox="1"/>
          <p:nvPr/>
        </p:nvSpPr>
        <p:spPr>
          <a:xfrm>
            <a:off x="4415095" y="2589861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행렬 곱셈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554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1E37-2092-6B0D-84F2-C600FF67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57D4F-73F8-1789-2A7A-FC67488A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 곱셈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4BC37D-AA9A-48AB-FB24-0B576E89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88FFD5-E011-E569-533D-1F72A5D3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2297727-C065-3632-03CF-037E21CF596C}"/>
              </a:ext>
            </a:extLst>
          </p:cNvPr>
          <p:cNvSpPr txBox="1">
            <a:spLocks/>
          </p:cNvSpPr>
          <p:nvPr/>
        </p:nvSpPr>
        <p:spPr>
          <a:xfrm>
            <a:off x="2528588" y="1176510"/>
            <a:ext cx="7134824" cy="66080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두 행렬을 곱하여 새로운 행렬을 생성하는 연산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26068-4895-117E-69D1-344099D69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t="9450" r="14762" b="13641"/>
          <a:stretch/>
        </p:blipFill>
        <p:spPr bwMode="auto">
          <a:xfrm>
            <a:off x="3180386" y="2117360"/>
            <a:ext cx="5831228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73A1D07-F6FE-E65C-DA46-D45A939AA3FF}"/>
              </a:ext>
            </a:extLst>
          </p:cNvPr>
          <p:cNvSpPr txBox="1">
            <a:spLocks/>
          </p:cNvSpPr>
          <p:nvPr/>
        </p:nvSpPr>
        <p:spPr>
          <a:xfrm>
            <a:off x="2784850" y="5557884"/>
            <a:ext cx="6622300" cy="4404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첫 번째 행렬의 열 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번째 행렬의 행 수여야 곱셈이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65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73110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NumPy </a:t>
            </a:r>
            <a:r>
              <a:rPr lang="ko-KR" altLang="en-US" dirty="0"/>
              <a:t>배열 연산은 요소 단위로 수행됨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배열과 배열 간 또는 배열과 스칼라 값 간의 연산을 지원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브로드캐스팅을</a:t>
            </a:r>
            <a:r>
              <a:rPr lang="ko-KR" altLang="en-US" dirty="0"/>
              <a:t> 통해 서로 다른 크기의 배열 간 연산도 자동으로 확장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364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50DA3-75A6-C539-7DA1-684796922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EDC65-65C7-A987-ED63-A8845FF1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np.dot()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5F662-1EBE-1C26-0216-2A445EAB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90D09B-D1F0-416F-E33D-E68F1E059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F39603-378F-4612-7081-776C2CC047FA}"/>
              </a:ext>
            </a:extLst>
          </p:cNvPr>
          <p:cNvSpPr txBox="1">
            <a:spLocks/>
          </p:cNvSpPr>
          <p:nvPr/>
        </p:nvSpPr>
        <p:spPr>
          <a:xfrm>
            <a:off x="251788" y="1145407"/>
            <a:ext cx="11588520" cy="349693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np.dot(a, b) : </a:t>
            </a:r>
            <a:r>
              <a:rPr lang="ko-KR" altLang="en-US" dirty="0"/>
              <a:t>배열의 내적 연산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내적 </a:t>
            </a:r>
            <a:r>
              <a:rPr lang="en-US" altLang="ko-KR" dirty="0"/>
              <a:t>: </a:t>
            </a:r>
            <a:r>
              <a:rPr lang="ko-KR" altLang="en-US" dirty="0"/>
              <a:t>두 벡터가 서로 얼마나 같은 방향을 보고 있는지 숫자로 나타내는 것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내적의 계산 </a:t>
            </a:r>
            <a:r>
              <a:rPr lang="en-US" altLang="ko-KR" dirty="0"/>
              <a:t>: </a:t>
            </a:r>
            <a:r>
              <a:rPr lang="ko-KR" altLang="en-US" dirty="0"/>
              <a:t>같은 위치의 숫자끼리 곱해서 모두 더한다</a:t>
            </a:r>
            <a:endParaRPr lang="en-US" altLang="ko-KR" dirty="0"/>
          </a:p>
        </p:txBody>
      </p:sp>
      <p:pic>
        <p:nvPicPr>
          <p:cNvPr id="1027" name="Picture 3" descr="내적과 정사영">
            <a:extLst>
              <a:ext uri="{FF2B5EF4-FFF2-40B4-BE49-F238E27FC236}">
                <a16:creationId xmlns:a16="http://schemas.microsoft.com/office/drawing/2014/main" id="{26C5B4D0-9510-864B-807D-1F03830E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23" y="3771796"/>
            <a:ext cx="4548554" cy="16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23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B231D-1741-AE72-5B18-090E1F79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74B204-AC3D-DA3C-4A7D-0101A7CDA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1639" r="9978" b="21643"/>
          <a:stretch>
            <a:fillRect/>
          </a:stretch>
        </p:blipFill>
        <p:spPr>
          <a:xfrm>
            <a:off x="2624138" y="2505075"/>
            <a:ext cx="6948487" cy="2452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E494B-70C7-EB2D-CE02-719FB437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np.dot()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B9E12-F801-00EE-0C72-4B4E76F1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E2D37-DE30-B472-8D01-DC51C361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0053E-910B-08A4-57A0-5EAA4A9644C9}"/>
              </a:ext>
            </a:extLst>
          </p:cNvPr>
          <p:cNvSpPr txBox="1">
            <a:spLocks/>
          </p:cNvSpPr>
          <p:nvPr/>
        </p:nvSpPr>
        <p:spPr>
          <a:xfrm>
            <a:off x="2478614" y="1880193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np.dot(a, b) – 0</a:t>
            </a:r>
            <a:r>
              <a:rPr lang="ko-KR" altLang="en-US" sz="2400" dirty="0"/>
              <a:t>차원</a:t>
            </a:r>
            <a:r>
              <a:rPr lang="en-US" altLang="ko-KR" sz="2400" dirty="0"/>
              <a:t>(</a:t>
            </a:r>
            <a:r>
              <a:rPr lang="ko-KR" altLang="en-US" sz="2400" dirty="0"/>
              <a:t>스칼라</a:t>
            </a:r>
            <a:r>
              <a:rPr lang="en-US" altLang="ko-KR" sz="2400" dirty="0"/>
              <a:t>) </a:t>
            </a:r>
            <a:r>
              <a:rPr lang="ko-KR" altLang="en-US" sz="2400" dirty="0"/>
              <a:t>연산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4E31E-B7F6-D0AE-6489-0E2444B194B4}"/>
              </a:ext>
            </a:extLst>
          </p:cNvPr>
          <p:cNvSpPr txBox="1"/>
          <p:nvPr/>
        </p:nvSpPr>
        <p:spPr>
          <a:xfrm>
            <a:off x="2504014" y="4921299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스칼라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 하나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끼리 곱하기 → 일반 곱셈과 동일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957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A21B3-DD5F-6522-2A1F-773A2DBC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D074C-DB50-CC03-F10E-D9F3AE79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np.dot()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9BCB2-998D-1FEE-9F07-C7BF2F49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4BC32-5D74-A554-AE66-C47B99B5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E21E897-8B8A-E5D5-3ECC-2FCBAA9DD465}"/>
              </a:ext>
            </a:extLst>
          </p:cNvPr>
          <p:cNvSpPr txBox="1">
            <a:spLocks/>
          </p:cNvSpPr>
          <p:nvPr/>
        </p:nvSpPr>
        <p:spPr>
          <a:xfrm>
            <a:off x="2478614" y="1432518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np.dot(a, b) – 1</a:t>
            </a:r>
            <a:r>
              <a:rPr lang="ko-KR" altLang="en-US" sz="2400" dirty="0"/>
              <a:t>차원</a:t>
            </a:r>
            <a:r>
              <a:rPr lang="en-US" altLang="ko-KR" sz="2400" dirty="0"/>
              <a:t> </a:t>
            </a:r>
            <a:r>
              <a:rPr lang="ko-KR" altLang="en-US" sz="2400" dirty="0"/>
              <a:t>연산 </a:t>
            </a:r>
            <a:r>
              <a:rPr lang="en-US" altLang="ko-KR" sz="2400" dirty="0"/>
              <a:t>: </a:t>
            </a:r>
            <a:r>
              <a:rPr lang="ko-KR" altLang="en-US" sz="2400" dirty="0"/>
              <a:t>내적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1B25B-2C40-C899-B9EB-5FD64F0B039A}"/>
              </a:ext>
            </a:extLst>
          </p:cNvPr>
          <p:cNvSpPr txBox="1"/>
          <p:nvPr/>
        </p:nvSpPr>
        <p:spPr>
          <a:xfrm>
            <a:off x="2504014" y="4797474"/>
            <a:ext cx="6111240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같은 위치의 숫자를 곱하고 모두 더함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스칼라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BA2748-F9C4-78F2-FD32-25C713F2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0577" r="10033" b="20020"/>
          <a:stretch>
            <a:fillRect/>
          </a:stretch>
        </p:blipFill>
        <p:spPr>
          <a:xfrm>
            <a:off x="2624138" y="2050143"/>
            <a:ext cx="6943725" cy="278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4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5F0B-3351-898E-FBAE-957562A34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127E9B-4145-F6F9-01C5-C18C92045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1" t="16227" r="10014" b="16336"/>
          <a:stretch>
            <a:fillRect/>
          </a:stretch>
        </p:blipFill>
        <p:spPr>
          <a:xfrm>
            <a:off x="2616200" y="1740806"/>
            <a:ext cx="6953250" cy="3892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541129-51DF-B580-7228-1D21A1A7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np.dot()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CBAF5-A316-B533-047E-66A6C541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1330BD-7159-C911-5C1A-B7F70F45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1100C8A-7810-86E6-ED79-491AB30092A0}"/>
              </a:ext>
            </a:extLst>
          </p:cNvPr>
          <p:cNvSpPr txBox="1">
            <a:spLocks/>
          </p:cNvSpPr>
          <p:nvPr/>
        </p:nvSpPr>
        <p:spPr>
          <a:xfrm>
            <a:off x="2478614" y="115674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np.dot(a, b) – 2</a:t>
            </a:r>
            <a:r>
              <a:rPr lang="ko-KR" altLang="en-US" sz="2400" dirty="0"/>
              <a:t>차원</a:t>
            </a:r>
            <a:r>
              <a:rPr lang="en-US" altLang="ko-KR" sz="2400" dirty="0"/>
              <a:t> </a:t>
            </a:r>
            <a:r>
              <a:rPr lang="ko-KR" altLang="en-US" sz="2400" dirty="0"/>
              <a:t>연산 </a:t>
            </a:r>
            <a:r>
              <a:rPr lang="en-US" altLang="ko-KR" sz="2400" dirty="0"/>
              <a:t>: </a:t>
            </a:r>
            <a:r>
              <a:rPr lang="ko-KR" altLang="en-US" sz="2400" dirty="0"/>
              <a:t>행렬 곱셈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5FDF9-65C8-07FB-CE80-400F32DF7F89}"/>
              </a:ext>
            </a:extLst>
          </p:cNvPr>
          <p:cNvSpPr txBox="1"/>
          <p:nvPr/>
        </p:nvSpPr>
        <p:spPr>
          <a:xfrm>
            <a:off x="2504014" y="5552216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표준적인 행렬 곱셈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5BD527-7D2B-0CF5-FE64-1CBD385BF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016" y="4599152"/>
            <a:ext cx="1438476" cy="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550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9506-671D-75FC-4F0C-3D572468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3CDC2-4CAB-1020-F5E5-BB6CCDED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</a:t>
            </a:r>
            <a:r>
              <a:rPr lang="en-US" altLang="ko-KR" dirty="0" err="1"/>
              <a:t>np.matmul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04B47-2A9F-BB80-157A-F181DC66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F3AD51-2675-33C7-A41A-F6DACE5E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264858-1FF8-68AD-0F2A-F5E307C1660E}"/>
              </a:ext>
            </a:extLst>
          </p:cNvPr>
          <p:cNvSpPr txBox="1">
            <a:spLocks/>
          </p:cNvSpPr>
          <p:nvPr/>
        </p:nvSpPr>
        <p:spPr>
          <a:xfrm>
            <a:off x="251788" y="1145406"/>
            <a:ext cx="11588520" cy="25248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np.matmul</a:t>
            </a:r>
            <a:r>
              <a:rPr lang="en-US" altLang="ko-KR" dirty="0"/>
              <a:t>(a, b) : </a:t>
            </a:r>
            <a:r>
              <a:rPr lang="ko-KR" altLang="en-US" dirty="0"/>
              <a:t>행렬 곱셈</a:t>
            </a:r>
            <a:r>
              <a:rPr lang="en-US" altLang="ko-KR" dirty="0"/>
              <a:t>(matrix multiplication)</a:t>
            </a:r>
            <a:r>
              <a:rPr lang="ko-KR" altLang="en-US" dirty="0"/>
              <a:t>에 특화된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✔️ 1D</a:t>
            </a:r>
            <a:r>
              <a:rPr lang="ko-KR" altLang="en-US" dirty="0"/>
              <a:t>와 </a:t>
            </a:r>
            <a:r>
              <a:rPr lang="en-US" altLang="ko-KR" dirty="0"/>
              <a:t>2D </a:t>
            </a:r>
            <a:r>
              <a:rPr lang="ko-KR" altLang="en-US" dirty="0"/>
              <a:t>배열에서 </a:t>
            </a:r>
            <a:r>
              <a:rPr lang="en-US" altLang="ko-KR" dirty="0"/>
              <a:t>np.dot</a:t>
            </a:r>
            <a:r>
              <a:rPr lang="ko-KR" altLang="en-US" dirty="0"/>
              <a:t>과 비슷하지만 일부 동작이 다름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✔️</a:t>
            </a:r>
            <a:r>
              <a:rPr lang="ko-KR" altLang="en-US" dirty="0"/>
              <a:t> 행렬 곱셈만 전용으로 수행</a:t>
            </a:r>
            <a:r>
              <a:rPr lang="en-US" altLang="ko-KR" dirty="0"/>
              <a:t> </a:t>
            </a:r>
            <a:r>
              <a:rPr lang="ko-KR" altLang="en-US" dirty="0"/>
              <a:t>→ 행렬 연산을 할 때는 </a:t>
            </a:r>
            <a:r>
              <a:rPr lang="en-US" altLang="ko-KR" dirty="0" err="1"/>
              <a:t>matmul</a:t>
            </a:r>
            <a:r>
              <a:rPr lang="ko-KR" altLang="en-US" dirty="0"/>
              <a:t>을 사용하는 것이 더 권장됨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548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0240-4AA1-135C-D87A-8E7D9E9E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75F95-D8E5-14E0-5DE1-B19707C1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</a:t>
            </a:r>
            <a:r>
              <a:rPr lang="en-US" altLang="ko-KR" dirty="0" err="1"/>
              <a:t>np.matmul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36801-3AEF-1699-8268-233DE30A6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BA8A43-7146-6793-50A8-40B33E52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B4959A4-D629-ECAB-FD93-AC603E47982B}"/>
              </a:ext>
            </a:extLst>
          </p:cNvPr>
          <p:cNvSpPr txBox="1">
            <a:spLocks/>
          </p:cNvSpPr>
          <p:nvPr/>
        </p:nvSpPr>
        <p:spPr>
          <a:xfrm>
            <a:off x="2478614" y="1880193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⛔ </a:t>
            </a:r>
            <a:r>
              <a:rPr lang="en-US" altLang="ko-KR" sz="2400" dirty="0" err="1"/>
              <a:t>np.matmul</a:t>
            </a:r>
            <a:r>
              <a:rPr lang="en-US" altLang="ko-KR" sz="2400" dirty="0"/>
              <a:t>(a, b) – 0</a:t>
            </a:r>
            <a:r>
              <a:rPr lang="ko-KR" altLang="en-US" sz="2400" dirty="0"/>
              <a:t>차원</a:t>
            </a:r>
            <a:r>
              <a:rPr lang="en-US" altLang="ko-KR" sz="2400" dirty="0"/>
              <a:t>(</a:t>
            </a:r>
            <a:r>
              <a:rPr lang="ko-KR" altLang="en-US" sz="2400" dirty="0"/>
              <a:t>스칼라</a:t>
            </a:r>
            <a:r>
              <a:rPr lang="en-US" altLang="ko-KR" sz="2400" dirty="0"/>
              <a:t>) </a:t>
            </a:r>
            <a:r>
              <a:rPr lang="ko-KR" altLang="en-US" sz="2400" dirty="0"/>
              <a:t>연산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C10D4-63CA-3F80-8983-A0AB42053683}"/>
              </a:ext>
            </a:extLst>
          </p:cNvPr>
          <p:cNvSpPr txBox="1"/>
          <p:nvPr/>
        </p:nvSpPr>
        <p:spPr>
          <a:xfrm>
            <a:off x="2504014" y="4921299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스칼라 연산은 지원하지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연산자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582BE4-FF29-8845-DDD5-524A632D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9" t="22026" r="9892" b="21512"/>
          <a:stretch>
            <a:fillRect/>
          </a:stretch>
        </p:blipFill>
        <p:spPr>
          <a:xfrm>
            <a:off x="2618317" y="2515607"/>
            <a:ext cx="6955366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6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3FCA-382E-91F5-37E9-71D75EBA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4D37A-4D52-D76A-103D-3653A84A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</a:t>
            </a:r>
            <a:r>
              <a:rPr lang="en-US" altLang="ko-KR" dirty="0" err="1"/>
              <a:t>np.matmul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B0F81-EAC5-D02B-0146-FF15BE636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D491D9-6858-BDEE-319D-E3D54138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E74FEFD-C5B1-01D6-44D3-0749CCF48491}"/>
              </a:ext>
            </a:extLst>
          </p:cNvPr>
          <p:cNvSpPr txBox="1">
            <a:spLocks/>
          </p:cNvSpPr>
          <p:nvPr/>
        </p:nvSpPr>
        <p:spPr>
          <a:xfrm>
            <a:off x="2478614" y="1880193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np.matmul</a:t>
            </a:r>
            <a:r>
              <a:rPr lang="en-US" altLang="ko-KR" sz="2400" dirty="0"/>
              <a:t>(a, b) – 1</a:t>
            </a:r>
            <a:r>
              <a:rPr lang="ko-KR" altLang="en-US" sz="2400" dirty="0"/>
              <a:t>차원</a:t>
            </a:r>
            <a:r>
              <a:rPr lang="en-US" altLang="ko-KR" sz="2400" dirty="0"/>
              <a:t> </a:t>
            </a:r>
            <a:r>
              <a:rPr lang="ko-KR" altLang="en-US" sz="2400" dirty="0"/>
              <a:t>연산 </a:t>
            </a:r>
            <a:r>
              <a:rPr lang="en-US" altLang="ko-KR" sz="2400" dirty="0"/>
              <a:t>: </a:t>
            </a:r>
            <a:r>
              <a:rPr lang="ko-KR" altLang="en-US" sz="2400" dirty="0"/>
              <a:t>내적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6DC45-C232-31D1-D976-58023023EA06}"/>
              </a:ext>
            </a:extLst>
          </p:cNvPr>
          <p:cNvSpPr txBox="1"/>
          <p:nvPr/>
        </p:nvSpPr>
        <p:spPr>
          <a:xfrm>
            <a:off x="2504014" y="4921299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같은 내적 연산을 하게 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897B1-16E3-E9C5-77C1-CC3EA9C0B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22026" r="10059" b="21454"/>
          <a:stretch>
            <a:fillRect/>
          </a:stretch>
        </p:blipFill>
        <p:spPr>
          <a:xfrm>
            <a:off x="2616200" y="2519045"/>
            <a:ext cx="6949440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61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EDA02-CBF9-74D5-736E-4CAA4A5E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D59DE-BEF3-FE09-6C29-4B330A5B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</a:t>
            </a:r>
            <a:r>
              <a:rPr lang="en-US" altLang="ko-KR" dirty="0" err="1"/>
              <a:t>np.matmul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9F3A3-7BDE-DEF3-8D96-F679B48C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6A351-5E2F-6A7A-8BE4-101A584A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30781DF-D51F-35CF-A409-BF6E14F84A9D}"/>
              </a:ext>
            </a:extLst>
          </p:cNvPr>
          <p:cNvSpPr txBox="1">
            <a:spLocks/>
          </p:cNvSpPr>
          <p:nvPr/>
        </p:nvSpPr>
        <p:spPr>
          <a:xfrm>
            <a:off x="949101" y="1007191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np.dot(a, b) – 2</a:t>
            </a:r>
            <a:r>
              <a:rPr lang="ko-KR" altLang="en-US" sz="2400" dirty="0"/>
              <a:t>차원</a:t>
            </a:r>
            <a:r>
              <a:rPr lang="en-US" altLang="ko-KR" sz="2400" dirty="0"/>
              <a:t> </a:t>
            </a:r>
            <a:r>
              <a:rPr lang="ko-KR" altLang="en-US" sz="2400" dirty="0"/>
              <a:t>연산 </a:t>
            </a:r>
            <a:r>
              <a:rPr lang="en-US" altLang="ko-KR" sz="2400" dirty="0"/>
              <a:t>: </a:t>
            </a:r>
            <a:r>
              <a:rPr lang="ko-KR" altLang="en-US" sz="2400" dirty="0"/>
              <a:t>행렬 곱셈</a:t>
            </a:r>
            <a:endParaRPr lang="en-US" altLang="ko-KR" sz="2400" dirty="0"/>
          </a:p>
        </p:txBody>
      </p:sp>
      <p:pic>
        <p:nvPicPr>
          <p:cNvPr id="8" name="그림 7" descr="텍스트, 스크린샷, 시계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B66C1-E7E3-54EB-A48E-4530AA3E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36132" r="13103" b="23455"/>
          <a:stretch>
            <a:fillRect/>
          </a:stretch>
        </p:blipFill>
        <p:spPr>
          <a:xfrm>
            <a:off x="1095877" y="1661555"/>
            <a:ext cx="5229841" cy="1664339"/>
          </a:xfrm>
          <a:prstGeom prst="rect">
            <a:avLst/>
          </a:prstGeom>
        </p:spPr>
      </p:pic>
      <p:pic>
        <p:nvPicPr>
          <p:cNvPr id="12" name="그림 11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E178FE-E95E-6A8B-B81D-471FDCA97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33835" r="13090" b="22421"/>
          <a:stretch>
            <a:fillRect/>
          </a:stretch>
        </p:blipFill>
        <p:spPr>
          <a:xfrm>
            <a:off x="6586978" y="1661556"/>
            <a:ext cx="4509145" cy="16643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A3F7AF-8C0E-1623-79DB-E82C2A641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77" y="3335315"/>
            <a:ext cx="909124" cy="5161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7DC799-26CA-AC18-F90E-EDE4D9453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978" y="3337067"/>
            <a:ext cx="1047385" cy="514396"/>
          </a:xfrm>
          <a:prstGeom prst="rect">
            <a:avLst/>
          </a:prstGeom>
        </p:spPr>
      </p:pic>
      <p:pic>
        <p:nvPicPr>
          <p:cNvPr id="19" name="그림 18" descr="텍스트, 스크린샷, 시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25455-FC05-A8A3-DFCA-1630F555E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36344" r="13298" b="23781"/>
          <a:stretch>
            <a:fillRect/>
          </a:stretch>
        </p:blipFill>
        <p:spPr>
          <a:xfrm>
            <a:off x="1095877" y="4127922"/>
            <a:ext cx="5229841" cy="16532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F7D36E-151C-46CD-29EE-769291F4C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877" y="5799999"/>
            <a:ext cx="909079" cy="2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51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5A7BE-79DA-BE26-BB36-2DE881804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63626-0DB6-E50C-1F97-4E13A184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</a:t>
            </a:r>
            <a:r>
              <a:rPr lang="ko-KR" altLang="en-US" dirty="0"/>
              <a:t> 행렬 곱셈 </a:t>
            </a:r>
            <a:r>
              <a:rPr lang="en-US" altLang="ko-KR" dirty="0"/>
              <a:t>– @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33DEC-7D74-DACC-B599-0ADA14C3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B78DD8-89EF-0B2A-DA72-777A0244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5523E2A-13C8-50A2-F667-58DE5F13D8AF}"/>
              </a:ext>
            </a:extLst>
          </p:cNvPr>
          <p:cNvSpPr txBox="1">
            <a:spLocks/>
          </p:cNvSpPr>
          <p:nvPr/>
        </p:nvSpPr>
        <p:spPr>
          <a:xfrm>
            <a:off x="2478614" y="1880193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@</a:t>
            </a:r>
            <a:r>
              <a:rPr lang="ko-KR" altLang="en-US" sz="2400" dirty="0"/>
              <a:t>연산자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98B51-2386-0F00-8E86-A11EEAF9D004}"/>
              </a:ext>
            </a:extLst>
          </p:cNvPr>
          <p:cNvSpPr txBox="1"/>
          <p:nvPr/>
        </p:nvSpPr>
        <p:spPr>
          <a:xfrm>
            <a:off x="2504014" y="4921299"/>
            <a:ext cx="69494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 3.5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이상에서는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@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np.matmul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같은 의미로 동작함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EB4AAD-FE64-2E39-624C-3F3C4750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21443" r="10059" b="21571"/>
          <a:stretch>
            <a:fillRect/>
          </a:stretch>
        </p:blipFill>
        <p:spPr>
          <a:xfrm>
            <a:off x="2616200" y="2503296"/>
            <a:ext cx="6949440" cy="24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9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행렬 </a:t>
            </a:r>
            <a:r>
              <a:rPr lang="ko-KR" altLang="en-US" dirty="0" err="1">
                <a:solidFill>
                  <a:schemeClr val="accent2"/>
                </a:solidFill>
              </a:rPr>
              <a:t>곱셉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9</a:t>
            </a:r>
            <a:r>
              <a:rPr lang="ko-KR" altLang="en-US" sz="2400" dirty="0"/>
              <a:t>까지의 정수로 채워진 </a:t>
            </a:r>
            <a:r>
              <a:rPr lang="en-US" altLang="ko-KR" sz="2400" dirty="0"/>
              <a:t>(3, 3) </a:t>
            </a:r>
            <a:r>
              <a:rPr lang="ko-KR" altLang="en-US" sz="2400" dirty="0"/>
              <a:t>배열 </a:t>
            </a:r>
            <a:r>
              <a:rPr lang="en-US" altLang="ko-KR" sz="2400" dirty="0"/>
              <a:t>A</a:t>
            </a:r>
            <a:r>
              <a:rPr lang="ko-KR" altLang="en-US" sz="2400" dirty="0"/>
              <a:t>와</a:t>
            </a:r>
            <a:r>
              <a:rPr lang="en-US" altLang="ko-KR" sz="2400" dirty="0"/>
              <a:t>, </a:t>
            </a:r>
            <a:r>
              <a:rPr lang="ko-KR" altLang="en-US" sz="2400" dirty="0"/>
              <a:t>모두 </a:t>
            </a:r>
            <a:r>
              <a:rPr lang="en-US" altLang="ko-KR" sz="2400" dirty="0"/>
              <a:t>2</a:t>
            </a:r>
            <a:r>
              <a:rPr lang="ko-KR" altLang="en-US" sz="2400" dirty="0"/>
              <a:t>로 채워진 </a:t>
            </a:r>
            <a:r>
              <a:rPr lang="en-US" altLang="ko-KR" sz="2400" dirty="0"/>
              <a:t>(3, 2) </a:t>
            </a:r>
            <a:r>
              <a:rPr lang="ko-KR" altLang="en-US" sz="2400" dirty="0"/>
              <a:t>배열 </a:t>
            </a:r>
            <a:r>
              <a:rPr lang="en-US" altLang="ko-KR" sz="2400" dirty="0"/>
              <a:t>B</a:t>
            </a:r>
            <a:r>
              <a:rPr lang="ko-KR" altLang="en-US" sz="2400" dirty="0"/>
              <a:t>를 만들고 곱하세요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4×4 </a:t>
            </a:r>
            <a:r>
              <a:rPr lang="ko-KR" altLang="en-US" sz="2400" dirty="0"/>
              <a:t>단위행렬 </a:t>
            </a:r>
            <a:r>
              <a:rPr lang="en-US" altLang="ko-KR" sz="2400" dirty="0"/>
              <a:t>I</a:t>
            </a:r>
            <a:r>
              <a:rPr lang="ko-KR" altLang="en-US" sz="2400" dirty="0"/>
              <a:t>와</a:t>
            </a:r>
            <a:r>
              <a:rPr lang="en-US" altLang="ko-KR" sz="2400" dirty="0"/>
              <a:t>, 4×4 </a:t>
            </a:r>
            <a:r>
              <a:rPr lang="ko-KR" altLang="en-US" sz="2400" dirty="0"/>
              <a:t>난수 행렬 </a:t>
            </a:r>
            <a:r>
              <a:rPr lang="en-US" altLang="ko-KR" sz="2400" dirty="0"/>
              <a:t>M(0~9 </a:t>
            </a:r>
            <a:r>
              <a:rPr lang="ko-KR" altLang="en-US" sz="2400" dirty="0"/>
              <a:t>사이 정수</a:t>
            </a:r>
            <a:r>
              <a:rPr lang="en-US" altLang="ko-KR" sz="2400" dirty="0"/>
              <a:t>) </a:t>
            </a:r>
            <a:r>
              <a:rPr lang="ko-KR" altLang="en-US" sz="2400" dirty="0"/>
              <a:t>간의 곱을 구하고</a:t>
            </a:r>
            <a:r>
              <a:rPr lang="en-US" altLang="ko-KR" sz="2400" dirty="0"/>
              <a:t>, </a:t>
            </a:r>
            <a:r>
              <a:rPr lang="ko-KR" altLang="en-US" sz="2400" dirty="0"/>
              <a:t>결과와 </a:t>
            </a:r>
            <a:r>
              <a:rPr lang="en-US" altLang="ko-KR" sz="2400" dirty="0"/>
              <a:t>M</a:t>
            </a:r>
            <a:r>
              <a:rPr lang="ko-KR" altLang="en-US" sz="2400" dirty="0"/>
              <a:t>이 동일한지 확인하세요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2400" dirty="0"/>
              <a:t>모든 값이 </a:t>
            </a:r>
            <a:r>
              <a:rPr lang="en-US" altLang="ko-KR" sz="2400" dirty="0"/>
              <a:t>1</a:t>
            </a:r>
            <a:r>
              <a:rPr lang="ko-KR" altLang="en-US" sz="2400" dirty="0"/>
              <a:t>인 </a:t>
            </a:r>
            <a:r>
              <a:rPr lang="en-US" altLang="ko-KR" sz="2400" dirty="0"/>
              <a:t>(2, 5) </a:t>
            </a:r>
            <a:r>
              <a:rPr lang="ko-KR" altLang="en-US" sz="2400" dirty="0"/>
              <a:t>배열 </a:t>
            </a:r>
            <a:r>
              <a:rPr lang="en-US" altLang="ko-KR" sz="2400" dirty="0"/>
              <a:t>X</a:t>
            </a:r>
            <a:r>
              <a:rPr lang="ko-KR" altLang="en-US" sz="2400" dirty="0"/>
              <a:t>와</a:t>
            </a:r>
            <a:r>
              <a:rPr lang="en-US" altLang="ko-KR" sz="2400" dirty="0"/>
              <a:t>, 5</a:t>
            </a:r>
            <a:r>
              <a:rPr lang="ko-KR" altLang="en-US" sz="2400" dirty="0"/>
              <a:t>부터 </a:t>
            </a:r>
            <a:r>
              <a:rPr lang="en-US" altLang="ko-KR" sz="2400" dirty="0"/>
              <a:t>14</a:t>
            </a:r>
            <a:r>
              <a:rPr lang="ko-KR" altLang="en-US" sz="2400" dirty="0"/>
              <a:t>까지의 연속된 정수로 채워진 </a:t>
            </a:r>
            <a:r>
              <a:rPr lang="en-US" altLang="ko-KR" sz="2400" dirty="0"/>
              <a:t>(5, 2) </a:t>
            </a:r>
            <a:r>
              <a:rPr lang="ko-KR" altLang="en-US" sz="2400" dirty="0"/>
              <a:t>배열 </a:t>
            </a:r>
            <a:r>
              <a:rPr lang="en-US" altLang="ko-KR" sz="2400" dirty="0"/>
              <a:t>Y</a:t>
            </a:r>
            <a:r>
              <a:rPr lang="ko-KR" altLang="en-US" sz="2400" dirty="0"/>
              <a:t>를 만들어 곱하세요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ko-KR" sz="2400" dirty="0"/>
              <a:t>0 </a:t>
            </a:r>
            <a:r>
              <a:rPr lang="ko-KR" altLang="en-US" sz="2400" dirty="0"/>
              <a:t>이상 </a:t>
            </a:r>
            <a:r>
              <a:rPr lang="en-US" altLang="ko-KR" sz="2400" dirty="0"/>
              <a:t>5 </a:t>
            </a:r>
            <a:r>
              <a:rPr lang="ko-KR" altLang="en-US" sz="2400" dirty="0"/>
              <a:t>미만의 임의의 정수로 채워진 </a:t>
            </a:r>
            <a:r>
              <a:rPr lang="en-US" altLang="ko-KR" sz="2400" dirty="0"/>
              <a:t>(3, 2) </a:t>
            </a:r>
            <a:r>
              <a:rPr lang="ko-KR" altLang="en-US" sz="2400" dirty="0"/>
              <a:t>배열 </a:t>
            </a:r>
            <a:r>
              <a:rPr lang="en-US" altLang="ko-KR" sz="2400" dirty="0"/>
              <a:t>C</a:t>
            </a:r>
            <a:r>
              <a:rPr lang="ko-KR" altLang="en-US" sz="2400" dirty="0"/>
              <a:t>와 </a:t>
            </a:r>
            <a:r>
              <a:rPr lang="en-US" altLang="ko-KR" sz="2400" dirty="0"/>
              <a:t>(2, 3) </a:t>
            </a:r>
            <a:r>
              <a:rPr lang="ko-KR" altLang="en-US" sz="2400" dirty="0"/>
              <a:t>배열 </a:t>
            </a:r>
            <a:r>
              <a:rPr lang="en-US" altLang="ko-KR" sz="2400" dirty="0"/>
              <a:t>D</a:t>
            </a:r>
            <a:r>
              <a:rPr lang="ko-KR" altLang="en-US" sz="2400" dirty="0"/>
              <a:t>를 각각 만들어 곱한 결과의 </a:t>
            </a:r>
            <a:r>
              <a:rPr lang="en-US" altLang="ko-KR" sz="2400" dirty="0"/>
              <a:t>shape</a:t>
            </a:r>
            <a:r>
              <a:rPr lang="ko-KR" altLang="en-US" sz="2400" dirty="0"/>
              <a:t>와 값을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1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8C658-4BED-161C-6602-C2AAA4D3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F69C76-0138-E2F3-6DEC-B13C64BE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2" t="16117" r="9149" b="16446"/>
          <a:stretch>
            <a:fillRect/>
          </a:stretch>
        </p:blipFill>
        <p:spPr>
          <a:xfrm>
            <a:off x="2239433" y="1498608"/>
            <a:ext cx="7713134" cy="38471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8F5229-D2C3-1EC9-7AD8-F22233D9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CCAA-F0D3-7BB2-C912-C870DB88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937777-A0A1-9289-8788-3D2C66D1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CF9BF0C-9132-7AAA-17FC-C458B22B2446}"/>
              </a:ext>
            </a:extLst>
          </p:cNvPr>
          <p:cNvSpPr txBox="1">
            <a:spLocks/>
          </p:cNvSpPr>
          <p:nvPr/>
        </p:nvSpPr>
        <p:spPr>
          <a:xfrm>
            <a:off x="2105179" y="880290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배열 간 연산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B1056AE7-14F5-55A7-EFA2-074501FA0540}"/>
              </a:ext>
            </a:extLst>
          </p:cNvPr>
          <p:cNvSpPr txBox="1">
            <a:spLocks/>
          </p:cNvSpPr>
          <p:nvPr/>
        </p:nvSpPr>
        <p:spPr>
          <a:xfrm>
            <a:off x="2105179" y="5377817"/>
            <a:ext cx="7426170" cy="102922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같은 크기의 </a:t>
            </a:r>
            <a:r>
              <a:rPr lang="ko-KR" altLang="en-US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끼리는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요소별로 연산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이루어짐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+, -, *, /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같은 산술 연산자를 바로 사용할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45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C35EC-E9D5-C35A-98F0-AC7CB1B1A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F748-7E42-6B7D-5BFD-E505C1BB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50419-D918-7487-37E7-BF3DAC3D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60FD0F-9194-DAC6-DA95-76C6A2AB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A8281BA-1DB5-B8F0-724B-913878FFADF2}"/>
              </a:ext>
            </a:extLst>
          </p:cNvPr>
          <p:cNvSpPr txBox="1">
            <a:spLocks/>
          </p:cNvSpPr>
          <p:nvPr/>
        </p:nvSpPr>
        <p:spPr>
          <a:xfrm>
            <a:off x="2105179" y="1689915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배열과 스칼라 연산</a:t>
            </a:r>
            <a:endParaRPr lang="en-US" altLang="ko-KR" sz="2400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26682CF-2985-434A-3785-50A4D25BB256}"/>
              </a:ext>
            </a:extLst>
          </p:cNvPr>
          <p:cNvSpPr txBox="1">
            <a:spLocks/>
          </p:cNvSpPr>
          <p:nvPr/>
        </p:nvSpPr>
        <p:spPr>
          <a:xfrm>
            <a:off x="2181379" y="4965932"/>
            <a:ext cx="7426170" cy="52768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배열과 단일 값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스칼라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연산시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요소별로 단일 값 연산이 적용됨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시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AF718A-EA2E-F8A6-F151-D1616F91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t="21822" r="9806" b="21570"/>
          <a:stretch>
            <a:fillRect/>
          </a:stretch>
        </p:blipFill>
        <p:spPr>
          <a:xfrm>
            <a:off x="2286002" y="2290951"/>
            <a:ext cx="7624760" cy="26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8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1335-2F3F-999E-7ACE-5B68CEDE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092BD-6449-B62F-64CD-AA0A5D38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41FDD-B750-3105-F1B7-93ABB148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5C4F65-FFAC-2B27-D270-64C0422D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B45619F-266D-2DAE-27F0-4780330E1424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492410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자동으로 배열의 크기를 확장하여 서로 다른 크기의 배열 간 연산을 가능하게 하는 기능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작은 배열이 큰 배열의 모양에 맞게 </a:t>
            </a:r>
            <a:r>
              <a:rPr lang="en-US" altLang="ko-KR" sz="2000" dirty="0"/>
              <a:t>"</a:t>
            </a:r>
            <a:r>
              <a:rPr lang="ko-KR" altLang="en-US" sz="2000" dirty="0"/>
              <a:t>늘어난 것처럼</a:t>
            </a:r>
            <a:r>
              <a:rPr lang="en-US" altLang="ko-KR" sz="2000" dirty="0"/>
              <a:t>" </a:t>
            </a:r>
            <a:r>
              <a:rPr lang="ko-KR" altLang="en-US" sz="2000" dirty="0" err="1"/>
              <a:t>연산됨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규칙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차원 비교</a:t>
            </a:r>
            <a:r>
              <a:rPr lang="en-US" altLang="ko-KR" sz="2000" dirty="0"/>
              <a:t>: </a:t>
            </a:r>
            <a:r>
              <a:rPr lang="ko-KR" altLang="en-US" sz="2000" dirty="0"/>
              <a:t>두 배열의 각 차원을 뒤에서부터 비교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규칙</a:t>
            </a:r>
            <a:r>
              <a:rPr lang="en-US" altLang="ko-KR" sz="2000" dirty="0"/>
              <a:t>: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크기가 같거나</a:t>
            </a:r>
          </a:p>
          <a:p>
            <a:pPr lvl="2">
              <a:lnSpc>
                <a:spcPct val="150000"/>
              </a:lnSpc>
            </a:pPr>
            <a:r>
              <a:rPr lang="ko-KR" altLang="en-US" sz="1600" b="1" dirty="0"/>
              <a:t>한쪽이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인 경우 </a:t>
            </a:r>
            <a:r>
              <a:rPr lang="ko-KR" altLang="en-US" sz="1600" dirty="0"/>
              <a:t>→ </a:t>
            </a:r>
            <a:r>
              <a:rPr lang="ko-KR" altLang="en-US" sz="1600" b="1" dirty="0"/>
              <a:t>확장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sz="2000" dirty="0"/>
              <a:t> 어느 차원도 위 조건을 만족하지 않으면 에러 발생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5396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FA061-1993-2C75-FE84-18378CC9D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33BA91-F0D1-8648-72FF-E4E11EC96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88" y="1574696"/>
            <a:ext cx="6743700" cy="41276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107937-C6C3-1039-8B77-D604C07B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E74E9-0265-ACE2-D52C-FB1012FF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36290E-AE4B-9CAB-B726-5325F14C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997D6AC-FF52-400C-1EF7-16CBBA20AC78}"/>
              </a:ext>
            </a:extLst>
          </p:cNvPr>
          <p:cNvSpPr txBox="1">
            <a:spLocks/>
          </p:cNvSpPr>
          <p:nvPr/>
        </p:nvSpPr>
        <p:spPr>
          <a:xfrm>
            <a:off x="304991" y="1574696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과정</a:t>
            </a:r>
            <a:r>
              <a:rPr lang="en-US" altLang="ko-KR" sz="2400" dirty="0"/>
              <a:t>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8D8BA-1728-C95F-B988-90C5E1801CB3}"/>
              </a:ext>
            </a:extLst>
          </p:cNvPr>
          <p:cNvSpPr txBox="1"/>
          <p:nvPr/>
        </p:nvSpPr>
        <p:spPr>
          <a:xfrm>
            <a:off x="6273800" y="2923785"/>
            <a:ext cx="5257800" cy="14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🔹</a:t>
            </a:r>
            <a:r>
              <a:rPr lang="en-US" altLang="ko-KR" sz="2400" dirty="0"/>
              <a:t>1</a:t>
            </a:r>
            <a:r>
              <a:rPr lang="ko-KR" altLang="en-US" sz="2400" dirty="0"/>
              <a:t>단계</a:t>
            </a:r>
            <a:r>
              <a:rPr lang="en-US" altLang="ko-KR" sz="2400" dirty="0"/>
              <a:t>: </a:t>
            </a:r>
            <a:r>
              <a:rPr lang="ko-KR" altLang="en-US" sz="2400" dirty="0"/>
              <a:t>배열의 </a:t>
            </a:r>
            <a:r>
              <a:rPr lang="en-US" altLang="ko-KR" sz="2400" dirty="0"/>
              <a:t>shape </a:t>
            </a:r>
            <a:r>
              <a:rPr lang="ko-KR" altLang="en-US" sz="2400" dirty="0"/>
              <a:t>확인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arr2d.shape = (2, 3) → 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arr1d.shape = (3,)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길이가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배열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72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C29C-0BF4-A92A-9415-96F1ACDC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F518A-F817-45BD-4887-594F55AA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-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8E501-499E-8259-488C-8A84C5C7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C1307C-9ED3-1859-395E-810F2CEF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8D2FC-9BB6-9FC6-506B-D2E0E70A187D}"/>
              </a:ext>
            </a:extLst>
          </p:cNvPr>
          <p:cNvSpPr txBox="1"/>
          <p:nvPr/>
        </p:nvSpPr>
        <p:spPr>
          <a:xfrm>
            <a:off x="5676997" y="1456860"/>
            <a:ext cx="6276012" cy="429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🔹 </a:t>
            </a:r>
            <a:r>
              <a:rPr lang="en-US" altLang="ko-KR" sz="2400" dirty="0"/>
              <a:t>2</a:t>
            </a:r>
            <a:r>
              <a:rPr lang="ko-KR" altLang="en-US" sz="2400" dirty="0"/>
              <a:t>단계</a:t>
            </a:r>
            <a:r>
              <a:rPr lang="en-US" altLang="ko-KR" sz="2400" dirty="0"/>
              <a:t>: </a:t>
            </a:r>
            <a:r>
              <a:rPr lang="ko-KR" altLang="en-US" sz="2400" dirty="0"/>
              <a:t>차원 수 맞추기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브로드캐스팅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규칙에 따라 차원이 다르면 앞쪽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왼쪽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추가하여 비교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arr2d.shape = (2, 3)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arr1d.shape = (3,) → (1, 3)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간주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🔹 </a:t>
            </a:r>
            <a:r>
              <a:rPr lang="en-US" altLang="ko-KR" sz="2400" dirty="0"/>
              <a:t>3</a:t>
            </a:r>
            <a:r>
              <a:rPr lang="ko-KR" altLang="en-US" sz="2400" dirty="0"/>
              <a:t>단계</a:t>
            </a:r>
            <a:r>
              <a:rPr lang="en-US" altLang="ko-KR" sz="2400" dirty="0"/>
              <a:t>: </a:t>
            </a:r>
            <a:r>
              <a:rPr lang="ko-KR" altLang="en-US" sz="2400" dirty="0"/>
              <a:t>뒤에서부터 차원 비교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마지막 차원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3 vs 3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크기가 같으므로 그대로 연산 가능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 번째 차원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2 vs 1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한쪽이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이므로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 → 2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확장 가능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BEC42-593D-3B9F-AE5D-57E4BCAB4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810" y="1636096"/>
            <a:ext cx="6518877" cy="3990003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D3AA0CB1-0F29-ED1B-6000-111A7C696450}"/>
              </a:ext>
            </a:extLst>
          </p:cNvPr>
          <p:cNvSpPr txBox="1">
            <a:spLocks/>
          </p:cNvSpPr>
          <p:nvPr/>
        </p:nvSpPr>
        <p:spPr>
          <a:xfrm>
            <a:off x="304991" y="1574696"/>
            <a:ext cx="5354399" cy="7712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 err="1"/>
              <a:t>브로드캐스팅</a:t>
            </a:r>
            <a:r>
              <a:rPr lang="ko-KR" altLang="en-US" sz="2400" dirty="0"/>
              <a:t> 과정</a:t>
            </a:r>
            <a:r>
              <a:rPr lang="en-US" altLang="ko-KR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28085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7515</TotalTime>
  <Words>2252</Words>
  <Application>Microsoft Office PowerPoint</Application>
  <PresentationFormat>와이드스크린</PresentationFormat>
  <Paragraphs>362</Paragraphs>
  <Slides>50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Wingdings</vt:lpstr>
      <vt:lpstr>Arial</vt:lpstr>
      <vt:lpstr>Pretendard Black</vt:lpstr>
      <vt:lpstr>G마켓 산스 TTF Bold</vt:lpstr>
      <vt:lpstr>Pretendard Medium</vt:lpstr>
      <vt:lpstr>Pretendard Light</vt:lpstr>
      <vt:lpstr>Kim jung chul Gothic Regular</vt:lpstr>
      <vt:lpstr>맑은 고딕</vt:lpstr>
      <vt:lpstr>메이플스토리</vt:lpstr>
      <vt:lpstr>1_Office 테마</vt:lpstr>
      <vt:lpstr>x</vt:lpstr>
      <vt:lpstr>PowerPoint 프레젠테이션</vt:lpstr>
      <vt:lpstr>PowerPoint 프레젠테이션</vt:lpstr>
      <vt:lpstr>배열 연산</vt:lpstr>
      <vt:lpstr>배열 연산</vt:lpstr>
      <vt:lpstr>배열 연산</vt:lpstr>
      <vt:lpstr>배열 연산 - 브로드캐스팅</vt:lpstr>
      <vt:lpstr>배열 연산 - 브로드캐스팅</vt:lpstr>
      <vt:lpstr>배열 연산 - 브로드캐스팅</vt:lpstr>
      <vt:lpstr>배열 연산 - 브로드캐스팅</vt:lpstr>
      <vt:lpstr>배열 연산 - 브로드캐스팅</vt:lpstr>
      <vt:lpstr>배열 연산 - 브로드캐스팅</vt:lpstr>
      <vt:lpstr>실습1. 배열 연산(1)</vt:lpstr>
      <vt:lpstr>실습1. 배열 연산(1)</vt:lpstr>
      <vt:lpstr>실습1. 배열 연산(1)</vt:lpstr>
      <vt:lpstr>PowerPoint 프레젠테이션</vt:lpstr>
      <vt:lpstr>통계 함수 및 집계 연산</vt:lpstr>
      <vt:lpstr>통계 함수 및 집계 연산</vt:lpstr>
      <vt:lpstr>축(axis) 단위 연산</vt:lpstr>
      <vt:lpstr>통계 함수 및 집계 연산</vt:lpstr>
      <vt:lpstr>실습2. 통계 함수 및 집계 연산(1)</vt:lpstr>
      <vt:lpstr>실습2. 통계 함수 및 집계 연산(2)</vt:lpstr>
      <vt:lpstr>PowerPoint 프레젠테이션</vt:lpstr>
      <vt:lpstr>논리 연산과 조건 연산</vt:lpstr>
      <vt:lpstr>조건 기반 선택 함수</vt:lpstr>
      <vt:lpstr>조건 기반 선택 함수</vt:lpstr>
      <vt:lpstr>조건 기반 선택 함수</vt:lpstr>
      <vt:lpstr>조건 기반 선택 함수</vt:lpstr>
      <vt:lpstr>논리 연산</vt:lpstr>
      <vt:lpstr>논리 연산</vt:lpstr>
      <vt:lpstr>논리 연산</vt:lpstr>
      <vt:lpstr>논리 연산</vt:lpstr>
      <vt:lpstr>논리 연산</vt:lpstr>
      <vt:lpstr>논리 연산 - np.logical_* 함수</vt:lpstr>
      <vt:lpstr>실습3. 논리 연산과 조건 연산(1)</vt:lpstr>
      <vt:lpstr>실습3. 논리 연산과 조건 연산(2)</vt:lpstr>
      <vt:lpstr>실습3. 논리 연산과 조건 연산(2)</vt:lpstr>
      <vt:lpstr>PowerPoint 프레젠테이션</vt:lpstr>
      <vt:lpstr>행렬 곱셈</vt:lpstr>
      <vt:lpstr>NumPy 행렬 곱셈 – np.dot()</vt:lpstr>
      <vt:lpstr>NumPy 행렬 곱셈 – np.dot()</vt:lpstr>
      <vt:lpstr>NumPy 행렬 곱셈 – np.dot()</vt:lpstr>
      <vt:lpstr>NumPy 행렬 곱셈 – np.dot()</vt:lpstr>
      <vt:lpstr>NumPy 행렬 곱셈 – np.matmul()</vt:lpstr>
      <vt:lpstr>NumPy 행렬 곱셈 – np.matmul()</vt:lpstr>
      <vt:lpstr>NumPy 행렬 곱셈 – np.matmul()</vt:lpstr>
      <vt:lpstr>NumPy 행렬 곱셈 – np.matmul()</vt:lpstr>
      <vt:lpstr>NumPy 행렬 곱셈 – @</vt:lpstr>
      <vt:lpstr>실습4. 행렬 곱셉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521</cp:revision>
  <dcterms:created xsi:type="dcterms:W3CDTF">2023-01-31T04:26:23Z</dcterms:created>
  <dcterms:modified xsi:type="dcterms:W3CDTF">2025-11-11T01:09:27Z</dcterms:modified>
</cp:coreProperties>
</file>